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49"/>
  </p:notesMasterIdLst>
  <p:handoutMasterIdLst>
    <p:handoutMasterId r:id="rId50"/>
  </p:handoutMasterIdLst>
  <p:sldIdLst>
    <p:sldId id="269" r:id="rId2"/>
    <p:sldId id="270" r:id="rId3"/>
    <p:sldId id="271" r:id="rId4"/>
    <p:sldId id="281" r:id="rId5"/>
    <p:sldId id="272" r:id="rId6"/>
    <p:sldId id="28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3" r:id="rId16"/>
    <p:sldId id="284" r:id="rId17"/>
    <p:sldId id="300" r:id="rId18"/>
    <p:sldId id="285" r:id="rId19"/>
    <p:sldId id="286" r:id="rId20"/>
    <p:sldId id="301" r:id="rId21"/>
    <p:sldId id="287" r:id="rId22"/>
    <p:sldId id="288" r:id="rId23"/>
    <p:sldId id="289" r:id="rId24"/>
    <p:sldId id="290" r:id="rId25"/>
    <p:sldId id="291" r:id="rId26"/>
    <p:sldId id="357" r:id="rId27"/>
    <p:sldId id="292" r:id="rId28"/>
    <p:sldId id="293" r:id="rId29"/>
    <p:sldId id="294" r:id="rId30"/>
    <p:sldId id="295" r:id="rId31"/>
    <p:sldId id="296" r:id="rId32"/>
    <p:sldId id="297" r:id="rId33"/>
    <p:sldId id="358" r:id="rId34"/>
    <p:sldId id="401" r:id="rId35"/>
    <p:sldId id="308" r:id="rId36"/>
    <p:sldId id="309" r:id="rId37"/>
    <p:sldId id="310" r:id="rId38"/>
    <p:sldId id="320" r:id="rId39"/>
    <p:sldId id="311" r:id="rId40"/>
    <p:sldId id="312" r:id="rId41"/>
    <p:sldId id="313" r:id="rId42"/>
    <p:sldId id="314" r:id="rId43"/>
    <p:sldId id="315" r:id="rId44"/>
    <p:sldId id="318" r:id="rId45"/>
    <p:sldId id="319" r:id="rId46"/>
    <p:sldId id="316" r:id="rId47"/>
    <p:sldId id="317" r:id="rId4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85" autoAdjust="0"/>
    <p:restoredTop sz="90680" autoAdjust="0"/>
  </p:normalViewPr>
  <p:slideViewPr>
    <p:cSldViewPr>
      <p:cViewPr>
        <p:scale>
          <a:sx n="50" d="100"/>
          <a:sy n="50" d="100"/>
        </p:scale>
        <p:origin x="-30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50" y="6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9" d="100"/>
          <a:sy n="39" d="100"/>
        </p:scale>
        <p:origin x="-148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4.wmf"/><Relationship Id="rId1" Type="http://schemas.openxmlformats.org/officeDocument/2006/relationships/image" Target="../media/image29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4" Type="http://schemas.openxmlformats.org/officeDocument/2006/relationships/image" Target="../media/image39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4" Type="http://schemas.openxmlformats.org/officeDocument/2006/relationships/image" Target="../media/image43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7" Type="http://schemas.openxmlformats.org/officeDocument/2006/relationships/image" Target="../media/image50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4" Type="http://schemas.openxmlformats.org/officeDocument/2006/relationships/image" Target="../media/image57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5" Type="http://schemas.openxmlformats.org/officeDocument/2006/relationships/image" Target="../media/image70.wmf"/><Relationship Id="rId4" Type="http://schemas.openxmlformats.org/officeDocument/2006/relationships/image" Target="../media/image69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4" Type="http://schemas.openxmlformats.org/officeDocument/2006/relationships/image" Target="../media/image74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7" Type="http://schemas.openxmlformats.org/officeDocument/2006/relationships/image" Target="../media/image86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Relationship Id="rId6" Type="http://schemas.openxmlformats.org/officeDocument/2006/relationships/image" Target="../media/image85.wmf"/><Relationship Id="rId5" Type="http://schemas.openxmlformats.org/officeDocument/2006/relationships/image" Target="../media/image84.wmf"/><Relationship Id="rId4" Type="http://schemas.openxmlformats.org/officeDocument/2006/relationships/image" Target="../media/image83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2" Type="http://schemas.openxmlformats.org/officeDocument/2006/relationships/image" Target="../media/image88.wmf"/><Relationship Id="rId1" Type="http://schemas.openxmlformats.org/officeDocument/2006/relationships/image" Target="../media/image87.wmf"/><Relationship Id="rId6" Type="http://schemas.openxmlformats.org/officeDocument/2006/relationships/image" Target="../media/image92.wmf"/><Relationship Id="rId5" Type="http://schemas.openxmlformats.org/officeDocument/2006/relationships/image" Target="../media/image91.wmf"/><Relationship Id="rId4" Type="http://schemas.openxmlformats.org/officeDocument/2006/relationships/image" Target="../media/image90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5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Relationship Id="rId5" Type="http://schemas.openxmlformats.org/officeDocument/2006/relationships/image" Target="../media/image97.wmf"/><Relationship Id="rId4" Type="http://schemas.openxmlformats.org/officeDocument/2006/relationships/image" Target="../media/image96.w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99.wmf"/><Relationship Id="rId1" Type="http://schemas.openxmlformats.org/officeDocument/2006/relationships/image" Target="../media/image98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wmf"/><Relationship Id="rId2" Type="http://schemas.openxmlformats.org/officeDocument/2006/relationships/image" Target="../media/image95.wmf"/><Relationship Id="rId1" Type="http://schemas.openxmlformats.org/officeDocument/2006/relationships/image" Target="../media/image100.wmf"/><Relationship Id="rId5" Type="http://schemas.openxmlformats.org/officeDocument/2006/relationships/image" Target="../media/image103.wmf"/><Relationship Id="rId4" Type="http://schemas.openxmlformats.org/officeDocument/2006/relationships/image" Target="../media/image10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wmf"/><Relationship Id="rId2" Type="http://schemas.openxmlformats.org/officeDocument/2006/relationships/image" Target="../media/image104.wmf"/><Relationship Id="rId1" Type="http://schemas.openxmlformats.org/officeDocument/2006/relationships/image" Target="../media/image94.wmf"/><Relationship Id="rId6" Type="http://schemas.openxmlformats.org/officeDocument/2006/relationships/image" Target="../media/image106.wmf"/><Relationship Id="rId5" Type="http://schemas.openxmlformats.org/officeDocument/2006/relationships/image" Target="../media/image96.wmf"/><Relationship Id="rId4" Type="http://schemas.openxmlformats.org/officeDocument/2006/relationships/image" Target="../media/image95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wmf"/><Relationship Id="rId2" Type="http://schemas.openxmlformats.org/officeDocument/2006/relationships/image" Target="../media/image108.wmf"/><Relationship Id="rId1" Type="http://schemas.openxmlformats.org/officeDocument/2006/relationships/image" Target="../media/image107.wmf"/><Relationship Id="rId5" Type="http://schemas.openxmlformats.org/officeDocument/2006/relationships/image" Target="../media/image111.wmf"/><Relationship Id="rId4" Type="http://schemas.openxmlformats.org/officeDocument/2006/relationships/image" Target="../media/image110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w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wmf"/><Relationship Id="rId2" Type="http://schemas.openxmlformats.org/officeDocument/2006/relationships/image" Target="../media/image114.wmf"/><Relationship Id="rId1" Type="http://schemas.openxmlformats.org/officeDocument/2006/relationships/image" Target="../media/image113.wmf"/><Relationship Id="rId5" Type="http://schemas.openxmlformats.org/officeDocument/2006/relationships/image" Target="../media/image117.wmf"/><Relationship Id="rId4" Type="http://schemas.openxmlformats.org/officeDocument/2006/relationships/image" Target="../media/image116.w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wmf"/><Relationship Id="rId2" Type="http://schemas.openxmlformats.org/officeDocument/2006/relationships/image" Target="../media/image119.wmf"/><Relationship Id="rId1" Type="http://schemas.openxmlformats.org/officeDocument/2006/relationships/image" Target="../media/image118.wmf"/><Relationship Id="rId5" Type="http://schemas.openxmlformats.org/officeDocument/2006/relationships/image" Target="../media/image122.wmf"/><Relationship Id="rId4" Type="http://schemas.openxmlformats.org/officeDocument/2006/relationships/image" Target="../media/image121.w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wmf"/><Relationship Id="rId2" Type="http://schemas.openxmlformats.org/officeDocument/2006/relationships/image" Target="../media/image123.wmf"/><Relationship Id="rId1" Type="http://schemas.openxmlformats.org/officeDocument/2006/relationships/image" Target="../media/image31.wmf"/><Relationship Id="rId6" Type="http://schemas.openxmlformats.org/officeDocument/2006/relationships/image" Target="../media/image127.wmf"/><Relationship Id="rId5" Type="http://schemas.openxmlformats.org/officeDocument/2006/relationships/image" Target="../media/image126.wmf"/><Relationship Id="rId4" Type="http://schemas.openxmlformats.org/officeDocument/2006/relationships/image" Target="../media/image125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wmf"/><Relationship Id="rId2" Type="http://schemas.openxmlformats.org/officeDocument/2006/relationships/image" Target="../media/image31.wmf"/><Relationship Id="rId1" Type="http://schemas.openxmlformats.org/officeDocument/2006/relationships/image" Target="../media/image128.wmf"/><Relationship Id="rId5" Type="http://schemas.openxmlformats.org/officeDocument/2006/relationships/image" Target="../media/image130.wmf"/><Relationship Id="rId4" Type="http://schemas.openxmlformats.org/officeDocument/2006/relationships/image" Target="../media/image129.wmf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wmf"/><Relationship Id="rId2" Type="http://schemas.openxmlformats.org/officeDocument/2006/relationships/image" Target="../media/image132.wmf"/><Relationship Id="rId1" Type="http://schemas.openxmlformats.org/officeDocument/2006/relationships/image" Target="../media/image131.wmf"/><Relationship Id="rId6" Type="http://schemas.openxmlformats.org/officeDocument/2006/relationships/image" Target="../media/image135.wmf"/><Relationship Id="rId5" Type="http://schemas.openxmlformats.org/officeDocument/2006/relationships/image" Target="../media/image134.wmf"/><Relationship Id="rId4" Type="http://schemas.openxmlformats.org/officeDocument/2006/relationships/image" Target="../media/image133.wmf"/></Relationships>
</file>

<file path=ppt/drawings/_rels/vmlDrawing3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wmf"/><Relationship Id="rId2" Type="http://schemas.openxmlformats.org/officeDocument/2006/relationships/image" Target="../media/image137.wmf"/><Relationship Id="rId1" Type="http://schemas.openxmlformats.org/officeDocument/2006/relationships/image" Target="../media/image13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6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6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183EAA4-89E3-4D68-990C-E8E3D842BBA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3021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44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AA2A794E-4CCF-491C-9C77-8BFE4CEF3C8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54926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2A794E-4CCF-491C-9C77-8BFE4CEF3C83}" type="slidenum">
              <a:rPr lang="zh-CN" altLang="en-US" smtClean="0"/>
              <a:pPr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2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2965ED12-E8DF-420A-892F-A899971E17F8}" type="slidenum">
              <a:rPr lang="zh-CN" altLang="en-US" sz="1200"/>
              <a:pPr eaLnBrk="1" hangingPunct="1"/>
              <a:t>5</a:t>
            </a:fld>
            <a:endParaRPr lang="en-US" altLang="zh-CN" sz="120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/>
            <a:fld id="{6167A6A9-1649-44AA-A114-1B4095F06875}" type="slidenum">
              <a:rPr lang="zh-CN" altLang="en-US" sz="1200"/>
              <a:pPr eaLnBrk="1" hangingPunct="1"/>
              <a:t>16</a:t>
            </a:fld>
            <a:endParaRPr lang="en-US" altLang="zh-CN" sz="1200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554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6554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36A41A60-F59B-49EE-912D-152DCE15C4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0388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90D4D-2717-4C9E-8816-A09A02D86C3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4108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617538"/>
            <a:ext cx="1951038" cy="5514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00712" cy="5514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AD6BF-4726-43CE-BEB3-32B1A5F239A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9201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9AB5F-6965-414D-A8DD-389DF5EE85C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236533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82688" y="4151313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3E8A61-BF7D-4410-91F8-87CBABD7CEC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35064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2688" y="4151313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F9EEC-D6A0-4C56-B690-DC41A8AA29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64772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5145088" y="4151313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B7349-D8B3-4B56-B243-F7AF510D53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3648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50938" y="617538"/>
            <a:ext cx="7804150" cy="5514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FC60C-99A0-43EF-B54F-A0466A6861C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97163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B3843-069E-4D7A-9F19-1A33E10C05C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7915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08B02A-903F-40B5-916A-6FEB17D929B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6841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EACB10-98E3-459F-BA2F-4E65359973B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1247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FDCCA-DFCB-418E-AEC2-EC950495CCF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3519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A1443-29EF-4E4E-BF8A-21F030731FD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351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2B950-95C7-4832-A1A4-5E2D714389C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2704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A0875-796A-4EC0-83E4-C66236C93DD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6225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86B856-55E8-434A-B109-C15D8274C9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1642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5F470E-5542-4576-8019-1208EA2106A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1469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kumimoji="1" lang="zh-CN" alt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kumimoji="1" lang="zh-CN" alt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kumimoji="1"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kumimoji="1" lang="zh-CN" alt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kumimoji="1" lang="zh-CN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kumimoji="1" lang="zh-CN" alt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kumimoji="1" lang="zh-CN" alt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617538"/>
            <a:ext cx="779303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6452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452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45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0E2F2A6A-1B39-48D7-8B0C-4F1A28065A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1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14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16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18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26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21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oleObject" Target="../embeddings/oleObject34.bin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2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4.wmf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26.wmf"/><Relationship Id="rId4" Type="http://schemas.openxmlformats.org/officeDocument/2006/relationships/image" Target="../media/image23.wmf"/><Relationship Id="rId9" Type="http://schemas.openxmlformats.org/officeDocument/2006/relationships/oleObject" Target="../embeddings/oleObject32.bin"/><Relationship Id="rId14" Type="http://schemas.openxmlformats.org/officeDocument/2006/relationships/image" Target="../media/image28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oleObject" Target="../embeddings/oleObject40.bin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7.bin"/><Relationship Id="rId12" Type="http://schemas.openxmlformats.org/officeDocument/2006/relationships/image" Target="../media/image32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4.wmf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6.bin"/><Relationship Id="rId10" Type="http://schemas.openxmlformats.org/officeDocument/2006/relationships/image" Target="../media/image31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38.bin"/><Relationship Id="rId14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34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44.bin"/><Relationship Id="rId10" Type="http://schemas.openxmlformats.org/officeDocument/2006/relationships/image" Target="../media/image39.wmf"/><Relationship Id="rId4" Type="http://schemas.openxmlformats.org/officeDocument/2006/relationships/image" Target="../media/image36.wmf"/><Relationship Id="rId9" Type="http://schemas.openxmlformats.org/officeDocument/2006/relationships/oleObject" Target="../embeddings/oleObject46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48.bin"/><Relationship Id="rId10" Type="http://schemas.openxmlformats.org/officeDocument/2006/relationships/image" Target="../media/image43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50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oleObject" Target="../embeddings/oleObject56.bin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12" Type="http://schemas.openxmlformats.org/officeDocument/2006/relationships/image" Target="../media/image48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0.wmf"/><Relationship Id="rId1" Type="http://schemas.openxmlformats.org/officeDocument/2006/relationships/vmlDrawing" Target="../drawings/vmlDrawing18.v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55.bin"/><Relationship Id="rId5" Type="http://schemas.openxmlformats.org/officeDocument/2006/relationships/oleObject" Target="../embeddings/oleObject52.bin"/><Relationship Id="rId15" Type="http://schemas.openxmlformats.org/officeDocument/2006/relationships/oleObject" Target="../embeddings/oleObject57.bin"/><Relationship Id="rId10" Type="http://schemas.openxmlformats.org/officeDocument/2006/relationships/image" Target="../media/image47.wm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54.bin"/><Relationship Id="rId14" Type="http://schemas.openxmlformats.org/officeDocument/2006/relationships/image" Target="../media/image49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oleObject" Target="../embeddings/oleObject58.bin"/><Relationship Id="rId7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59.bin"/><Relationship Id="rId4" Type="http://schemas.openxmlformats.org/officeDocument/2006/relationships/image" Target="../media/image51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oleObject" Target="../embeddings/oleObject61.bin"/><Relationship Id="rId7" Type="http://schemas.openxmlformats.org/officeDocument/2006/relationships/oleObject" Target="../embeddings/oleObject6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55.wmf"/><Relationship Id="rId11" Type="http://schemas.openxmlformats.org/officeDocument/2006/relationships/oleObject" Target="../embeddings/oleObject65.bin"/><Relationship Id="rId5" Type="http://schemas.openxmlformats.org/officeDocument/2006/relationships/oleObject" Target="../embeddings/oleObject62.bin"/><Relationship Id="rId10" Type="http://schemas.openxmlformats.org/officeDocument/2006/relationships/image" Target="../media/image57.wmf"/><Relationship Id="rId4" Type="http://schemas.openxmlformats.org/officeDocument/2006/relationships/image" Target="../media/image54.wmf"/><Relationship Id="rId9" Type="http://schemas.openxmlformats.org/officeDocument/2006/relationships/oleObject" Target="../embeddings/oleObject64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13" Type="http://schemas.openxmlformats.org/officeDocument/2006/relationships/oleObject" Target="../embeddings/oleObject71.bin"/><Relationship Id="rId18" Type="http://schemas.openxmlformats.org/officeDocument/2006/relationships/image" Target="../media/image65.wmf"/><Relationship Id="rId3" Type="http://schemas.openxmlformats.org/officeDocument/2006/relationships/oleObject" Target="../embeddings/oleObject66.bin"/><Relationship Id="rId7" Type="http://schemas.openxmlformats.org/officeDocument/2006/relationships/oleObject" Target="../embeddings/oleObject68.bin"/><Relationship Id="rId12" Type="http://schemas.openxmlformats.org/officeDocument/2006/relationships/image" Target="../media/image62.wmf"/><Relationship Id="rId17" Type="http://schemas.openxmlformats.org/officeDocument/2006/relationships/oleObject" Target="../embeddings/oleObject73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4.wmf"/><Relationship Id="rId1" Type="http://schemas.openxmlformats.org/officeDocument/2006/relationships/vmlDrawing" Target="../drawings/vmlDrawing21.vml"/><Relationship Id="rId6" Type="http://schemas.openxmlformats.org/officeDocument/2006/relationships/image" Target="../media/image59.wmf"/><Relationship Id="rId11" Type="http://schemas.openxmlformats.org/officeDocument/2006/relationships/oleObject" Target="../embeddings/oleObject70.bin"/><Relationship Id="rId5" Type="http://schemas.openxmlformats.org/officeDocument/2006/relationships/oleObject" Target="../embeddings/oleObject67.bin"/><Relationship Id="rId15" Type="http://schemas.openxmlformats.org/officeDocument/2006/relationships/oleObject" Target="../embeddings/oleObject72.bin"/><Relationship Id="rId10" Type="http://schemas.openxmlformats.org/officeDocument/2006/relationships/image" Target="../media/image61.wmf"/><Relationship Id="rId4" Type="http://schemas.openxmlformats.org/officeDocument/2006/relationships/image" Target="../media/image58.wmf"/><Relationship Id="rId9" Type="http://schemas.openxmlformats.org/officeDocument/2006/relationships/oleObject" Target="../embeddings/oleObject69.bin"/><Relationship Id="rId14" Type="http://schemas.openxmlformats.org/officeDocument/2006/relationships/image" Target="../media/image6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3" Type="http://schemas.openxmlformats.org/officeDocument/2006/relationships/oleObject" Target="../embeddings/oleObject74.bin"/><Relationship Id="rId7" Type="http://schemas.openxmlformats.org/officeDocument/2006/relationships/oleObject" Target="../embeddings/oleObject76.bin"/><Relationship Id="rId12" Type="http://schemas.openxmlformats.org/officeDocument/2006/relationships/image" Target="../media/image7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67.wmf"/><Relationship Id="rId11" Type="http://schemas.openxmlformats.org/officeDocument/2006/relationships/oleObject" Target="../embeddings/oleObject78.bin"/><Relationship Id="rId5" Type="http://schemas.openxmlformats.org/officeDocument/2006/relationships/oleObject" Target="../embeddings/oleObject75.bin"/><Relationship Id="rId10" Type="http://schemas.openxmlformats.org/officeDocument/2006/relationships/image" Target="../media/image69.wmf"/><Relationship Id="rId4" Type="http://schemas.openxmlformats.org/officeDocument/2006/relationships/image" Target="../media/image66.wmf"/><Relationship Id="rId9" Type="http://schemas.openxmlformats.org/officeDocument/2006/relationships/oleObject" Target="../embeddings/oleObject77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13" Type="http://schemas.openxmlformats.org/officeDocument/2006/relationships/oleObject" Target="../embeddings/oleObject84.bin"/><Relationship Id="rId3" Type="http://schemas.openxmlformats.org/officeDocument/2006/relationships/oleObject" Target="../embeddings/oleObject79.bin"/><Relationship Id="rId7" Type="http://schemas.openxmlformats.org/officeDocument/2006/relationships/oleObject" Target="../embeddings/oleObject81.bin"/><Relationship Id="rId12" Type="http://schemas.openxmlformats.org/officeDocument/2006/relationships/image" Target="../media/image7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72.wmf"/><Relationship Id="rId11" Type="http://schemas.openxmlformats.org/officeDocument/2006/relationships/oleObject" Target="../embeddings/oleObject83.bin"/><Relationship Id="rId5" Type="http://schemas.openxmlformats.org/officeDocument/2006/relationships/oleObject" Target="../embeddings/oleObject80.bin"/><Relationship Id="rId10" Type="http://schemas.openxmlformats.org/officeDocument/2006/relationships/image" Target="../media/image74.wmf"/><Relationship Id="rId4" Type="http://schemas.openxmlformats.org/officeDocument/2006/relationships/image" Target="../media/image71.wmf"/><Relationship Id="rId9" Type="http://schemas.openxmlformats.org/officeDocument/2006/relationships/oleObject" Target="../embeddings/oleObject82.bin"/><Relationship Id="rId14" Type="http://schemas.openxmlformats.org/officeDocument/2006/relationships/image" Target="../media/image76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wmf"/><Relationship Id="rId3" Type="http://schemas.openxmlformats.org/officeDocument/2006/relationships/oleObject" Target="../embeddings/oleObject85.bin"/><Relationship Id="rId7" Type="http://schemas.openxmlformats.org/officeDocument/2006/relationships/oleObject" Target="../embeddings/oleObject8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78.wmf"/><Relationship Id="rId5" Type="http://schemas.openxmlformats.org/officeDocument/2006/relationships/oleObject" Target="../embeddings/oleObject86.bin"/><Relationship Id="rId4" Type="http://schemas.openxmlformats.org/officeDocument/2006/relationships/image" Target="../media/image77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13" Type="http://schemas.openxmlformats.org/officeDocument/2006/relationships/oleObject" Target="../embeddings/oleObject93.bin"/><Relationship Id="rId3" Type="http://schemas.openxmlformats.org/officeDocument/2006/relationships/oleObject" Target="../embeddings/oleObject88.bin"/><Relationship Id="rId7" Type="http://schemas.openxmlformats.org/officeDocument/2006/relationships/oleObject" Target="../embeddings/oleObject90.bin"/><Relationship Id="rId12" Type="http://schemas.openxmlformats.org/officeDocument/2006/relationships/image" Target="../media/image84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6.wmf"/><Relationship Id="rId1" Type="http://schemas.openxmlformats.org/officeDocument/2006/relationships/vmlDrawing" Target="../drawings/vmlDrawing25.vml"/><Relationship Id="rId6" Type="http://schemas.openxmlformats.org/officeDocument/2006/relationships/image" Target="../media/image81.wmf"/><Relationship Id="rId11" Type="http://schemas.openxmlformats.org/officeDocument/2006/relationships/oleObject" Target="../embeddings/oleObject92.bin"/><Relationship Id="rId5" Type="http://schemas.openxmlformats.org/officeDocument/2006/relationships/oleObject" Target="../embeddings/oleObject89.bin"/><Relationship Id="rId15" Type="http://schemas.openxmlformats.org/officeDocument/2006/relationships/oleObject" Target="../embeddings/oleObject94.bin"/><Relationship Id="rId10" Type="http://schemas.openxmlformats.org/officeDocument/2006/relationships/image" Target="../media/image83.wmf"/><Relationship Id="rId4" Type="http://schemas.openxmlformats.org/officeDocument/2006/relationships/image" Target="../media/image80.wmf"/><Relationship Id="rId9" Type="http://schemas.openxmlformats.org/officeDocument/2006/relationships/oleObject" Target="../embeddings/oleObject91.bin"/><Relationship Id="rId14" Type="http://schemas.openxmlformats.org/officeDocument/2006/relationships/image" Target="../media/image85.w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oleObject" Target="../embeddings/oleObject100.bin"/><Relationship Id="rId3" Type="http://schemas.openxmlformats.org/officeDocument/2006/relationships/oleObject" Target="../embeddings/oleObject95.bin"/><Relationship Id="rId7" Type="http://schemas.openxmlformats.org/officeDocument/2006/relationships/oleObject" Target="../embeddings/oleObject97.bin"/><Relationship Id="rId12" Type="http://schemas.openxmlformats.org/officeDocument/2006/relationships/image" Target="../media/image9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88.wmf"/><Relationship Id="rId11" Type="http://schemas.openxmlformats.org/officeDocument/2006/relationships/oleObject" Target="../embeddings/oleObject99.bin"/><Relationship Id="rId5" Type="http://schemas.openxmlformats.org/officeDocument/2006/relationships/oleObject" Target="../embeddings/oleObject96.bin"/><Relationship Id="rId10" Type="http://schemas.openxmlformats.org/officeDocument/2006/relationships/image" Target="../media/image90.wmf"/><Relationship Id="rId4" Type="http://schemas.openxmlformats.org/officeDocument/2006/relationships/image" Target="../media/image87.wmf"/><Relationship Id="rId9" Type="http://schemas.openxmlformats.org/officeDocument/2006/relationships/oleObject" Target="../embeddings/oleObject98.bin"/><Relationship Id="rId14" Type="http://schemas.openxmlformats.org/officeDocument/2006/relationships/image" Target="../media/image92.w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oleObject" Target="../embeddings/oleObject101.bin"/><Relationship Id="rId7" Type="http://schemas.openxmlformats.org/officeDocument/2006/relationships/oleObject" Target="../embeddings/oleObject103.bin"/><Relationship Id="rId12" Type="http://schemas.openxmlformats.org/officeDocument/2006/relationships/image" Target="../media/image9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94.wmf"/><Relationship Id="rId11" Type="http://schemas.openxmlformats.org/officeDocument/2006/relationships/oleObject" Target="../embeddings/oleObject105.bin"/><Relationship Id="rId5" Type="http://schemas.openxmlformats.org/officeDocument/2006/relationships/oleObject" Target="../embeddings/oleObject102.bin"/><Relationship Id="rId10" Type="http://schemas.openxmlformats.org/officeDocument/2006/relationships/image" Target="../media/image96.wmf"/><Relationship Id="rId4" Type="http://schemas.openxmlformats.org/officeDocument/2006/relationships/image" Target="../media/image93.wmf"/><Relationship Id="rId9" Type="http://schemas.openxmlformats.org/officeDocument/2006/relationships/oleObject" Target="../embeddings/oleObject104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99.wmf"/><Relationship Id="rId5" Type="http://schemas.openxmlformats.org/officeDocument/2006/relationships/oleObject" Target="../embeddings/oleObject107.bin"/><Relationship Id="rId4" Type="http://schemas.openxmlformats.org/officeDocument/2006/relationships/image" Target="../media/image98.w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wmf"/><Relationship Id="rId3" Type="http://schemas.openxmlformats.org/officeDocument/2006/relationships/oleObject" Target="../embeddings/oleObject108.bin"/><Relationship Id="rId7" Type="http://schemas.openxmlformats.org/officeDocument/2006/relationships/oleObject" Target="../embeddings/oleObject110.bin"/><Relationship Id="rId12" Type="http://schemas.openxmlformats.org/officeDocument/2006/relationships/image" Target="../media/image10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95.wmf"/><Relationship Id="rId11" Type="http://schemas.openxmlformats.org/officeDocument/2006/relationships/oleObject" Target="../embeddings/oleObject112.bin"/><Relationship Id="rId5" Type="http://schemas.openxmlformats.org/officeDocument/2006/relationships/oleObject" Target="../embeddings/oleObject109.bin"/><Relationship Id="rId10" Type="http://schemas.openxmlformats.org/officeDocument/2006/relationships/image" Target="../media/image102.wmf"/><Relationship Id="rId4" Type="http://schemas.openxmlformats.org/officeDocument/2006/relationships/image" Target="../media/image100.wmf"/><Relationship Id="rId9" Type="http://schemas.openxmlformats.org/officeDocument/2006/relationships/oleObject" Target="../embeddings/oleObject111.bin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wmf"/><Relationship Id="rId13" Type="http://schemas.openxmlformats.org/officeDocument/2006/relationships/oleObject" Target="../embeddings/oleObject118.bin"/><Relationship Id="rId3" Type="http://schemas.openxmlformats.org/officeDocument/2006/relationships/oleObject" Target="../embeddings/oleObject113.bin"/><Relationship Id="rId7" Type="http://schemas.openxmlformats.org/officeDocument/2006/relationships/oleObject" Target="../embeddings/oleObject115.bin"/><Relationship Id="rId12" Type="http://schemas.openxmlformats.org/officeDocument/2006/relationships/image" Target="../media/image9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104.wmf"/><Relationship Id="rId11" Type="http://schemas.openxmlformats.org/officeDocument/2006/relationships/oleObject" Target="../embeddings/oleObject117.bin"/><Relationship Id="rId5" Type="http://schemas.openxmlformats.org/officeDocument/2006/relationships/oleObject" Target="../embeddings/oleObject114.bin"/><Relationship Id="rId10" Type="http://schemas.openxmlformats.org/officeDocument/2006/relationships/image" Target="../media/image95.wmf"/><Relationship Id="rId4" Type="http://schemas.openxmlformats.org/officeDocument/2006/relationships/image" Target="../media/image94.wmf"/><Relationship Id="rId9" Type="http://schemas.openxmlformats.org/officeDocument/2006/relationships/oleObject" Target="../embeddings/oleObject116.bin"/><Relationship Id="rId14" Type="http://schemas.openxmlformats.org/officeDocument/2006/relationships/image" Target="../media/image10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5.bin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wmf"/><Relationship Id="rId3" Type="http://schemas.openxmlformats.org/officeDocument/2006/relationships/oleObject" Target="../embeddings/oleObject119.bin"/><Relationship Id="rId7" Type="http://schemas.openxmlformats.org/officeDocument/2006/relationships/oleObject" Target="../embeddings/oleObject121.bin"/><Relationship Id="rId12" Type="http://schemas.openxmlformats.org/officeDocument/2006/relationships/image" Target="../media/image11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108.wmf"/><Relationship Id="rId11" Type="http://schemas.openxmlformats.org/officeDocument/2006/relationships/oleObject" Target="../embeddings/oleObject123.bin"/><Relationship Id="rId5" Type="http://schemas.openxmlformats.org/officeDocument/2006/relationships/oleObject" Target="../embeddings/oleObject120.bin"/><Relationship Id="rId10" Type="http://schemas.openxmlformats.org/officeDocument/2006/relationships/image" Target="../media/image110.wmf"/><Relationship Id="rId4" Type="http://schemas.openxmlformats.org/officeDocument/2006/relationships/image" Target="../media/image107.wmf"/><Relationship Id="rId9" Type="http://schemas.openxmlformats.org/officeDocument/2006/relationships/oleObject" Target="../embeddings/oleObject122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112.w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wmf"/><Relationship Id="rId3" Type="http://schemas.openxmlformats.org/officeDocument/2006/relationships/oleObject" Target="../embeddings/oleObject125.bin"/><Relationship Id="rId7" Type="http://schemas.openxmlformats.org/officeDocument/2006/relationships/oleObject" Target="../embeddings/oleObject127.bin"/><Relationship Id="rId12" Type="http://schemas.openxmlformats.org/officeDocument/2006/relationships/image" Target="../media/image1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114.wmf"/><Relationship Id="rId11" Type="http://schemas.openxmlformats.org/officeDocument/2006/relationships/oleObject" Target="../embeddings/oleObject129.bin"/><Relationship Id="rId5" Type="http://schemas.openxmlformats.org/officeDocument/2006/relationships/oleObject" Target="../embeddings/oleObject126.bin"/><Relationship Id="rId10" Type="http://schemas.openxmlformats.org/officeDocument/2006/relationships/image" Target="../media/image116.wmf"/><Relationship Id="rId4" Type="http://schemas.openxmlformats.org/officeDocument/2006/relationships/image" Target="../media/image113.wmf"/><Relationship Id="rId9" Type="http://schemas.openxmlformats.org/officeDocument/2006/relationships/oleObject" Target="../embeddings/oleObject128.bin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wmf"/><Relationship Id="rId3" Type="http://schemas.openxmlformats.org/officeDocument/2006/relationships/oleObject" Target="../embeddings/oleObject130.bin"/><Relationship Id="rId7" Type="http://schemas.openxmlformats.org/officeDocument/2006/relationships/oleObject" Target="../embeddings/oleObject132.bin"/><Relationship Id="rId12" Type="http://schemas.openxmlformats.org/officeDocument/2006/relationships/image" Target="../media/image12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119.wmf"/><Relationship Id="rId11" Type="http://schemas.openxmlformats.org/officeDocument/2006/relationships/oleObject" Target="../embeddings/oleObject134.bin"/><Relationship Id="rId5" Type="http://schemas.openxmlformats.org/officeDocument/2006/relationships/oleObject" Target="../embeddings/oleObject131.bin"/><Relationship Id="rId10" Type="http://schemas.openxmlformats.org/officeDocument/2006/relationships/image" Target="../media/image121.wmf"/><Relationship Id="rId4" Type="http://schemas.openxmlformats.org/officeDocument/2006/relationships/image" Target="../media/image118.wmf"/><Relationship Id="rId9" Type="http://schemas.openxmlformats.org/officeDocument/2006/relationships/oleObject" Target="../embeddings/oleObject133.bin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wmf"/><Relationship Id="rId13" Type="http://schemas.openxmlformats.org/officeDocument/2006/relationships/oleObject" Target="../embeddings/oleObject140.bin"/><Relationship Id="rId3" Type="http://schemas.openxmlformats.org/officeDocument/2006/relationships/oleObject" Target="../embeddings/oleObject135.bin"/><Relationship Id="rId7" Type="http://schemas.openxmlformats.org/officeDocument/2006/relationships/oleObject" Target="../embeddings/oleObject137.bin"/><Relationship Id="rId12" Type="http://schemas.openxmlformats.org/officeDocument/2006/relationships/image" Target="../media/image126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123.wmf"/><Relationship Id="rId11" Type="http://schemas.openxmlformats.org/officeDocument/2006/relationships/oleObject" Target="../embeddings/oleObject139.bin"/><Relationship Id="rId5" Type="http://schemas.openxmlformats.org/officeDocument/2006/relationships/oleObject" Target="../embeddings/oleObject136.bin"/><Relationship Id="rId10" Type="http://schemas.openxmlformats.org/officeDocument/2006/relationships/image" Target="../media/image125.wmf"/><Relationship Id="rId4" Type="http://schemas.openxmlformats.org/officeDocument/2006/relationships/image" Target="../media/image31.wmf"/><Relationship Id="rId9" Type="http://schemas.openxmlformats.org/officeDocument/2006/relationships/oleObject" Target="../embeddings/oleObject138.bin"/><Relationship Id="rId14" Type="http://schemas.openxmlformats.org/officeDocument/2006/relationships/image" Target="../media/image127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wmf"/><Relationship Id="rId3" Type="http://schemas.openxmlformats.org/officeDocument/2006/relationships/oleObject" Target="../embeddings/oleObject141.bin"/><Relationship Id="rId7" Type="http://schemas.openxmlformats.org/officeDocument/2006/relationships/oleObject" Target="../embeddings/oleObject143.bin"/><Relationship Id="rId12" Type="http://schemas.openxmlformats.org/officeDocument/2006/relationships/image" Target="../media/image130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145.bin"/><Relationship Id="rId5" Type="http://schemas.openxmlformats.org/officeDocument/2006/relationships/oleObject" Target="../embeddings/oleObject142.bin"/><Relationship Id="rId10" Type="http://schemas.openxmlformats.org/officeDocument/2006/relationships/image" Target="../media/image129.wmf"/><Relationship Id="rId4" Type="http://schemas.openxmlformats.org/officeDocument/2006/relationships/image" Target="../media/image128.wmf"/><Relationship Id="rId9" Type="http://schemas.openxmlformats.org/officeDocument/2006/relationships/oleObject" Target="../embeddings/oleObject144.bin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wmf"/><Relationship Id="rId13" Type="http://schemas.openxmlformats.org/officeDocument/2006/relationships/oleObject" Target="../embeddings/oleObject151.bin"/><Relationship Id="rId3" Type="http://schemas.openxmlformats.org/officeDocument/2006/relationships/oleObject" Target="../embeddings/oleObject146.bin"/><Relationship Id="rId7" Type="http://schemas.openxmlformats.org/officeDocument/2006/relationships/oleObject" Target="../embeddings/oleObject148.bin"/><Relationship Id="rId12" Type="http://schemas.openxmlformats.org/officeDocument/2006/relationships/image" Target="../media/image13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132.wmf"/><Relationship Id="rId11" Type="http://schemas.openxmlformats.org/officeDocument/2006/relationships/oleObject" Target="../embeddings/oleObject150.bin"/><Relationship Id="rId5" Type="http://schemas.openxmlformats.org/officeDocument/2006/relationships/oleObject" Target="../embeddings/oleObject147.bin"/><Relationship Id="rId10" Type="http://schemas.openxmlformats.org/officeDocument/2006/relationships/image" Target="../media/image133.wmf"/><Relationship Id="rId4" Type="http://schemas.openxmlformats.org/officeDocument/2006/relationships/image" Target="../media/image131.wmf"/><Relationship Id="rId9" Type="http://schemas.openxmlformats.org/officeDocument/2006/relationships/oleObject" Target="../embeddings/oleObject149.bin"/><Relationship Id="rId14" Type="http://schemas.openxmlformats.org/officeDocument/2006/relationships/image" Target="../media/image135.w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wmf"/><Relationship Id="rId3" Type="http://schemas.openxmlformats.org/officeDocument/2006/relationships/oleObject" Target="../embeddings/oleObject152.bin"/><Relationship Id="rId7" Type="http://schemas.openxmlformats.org/officeDocument/2006/relationships/oleObject" Target="../embeddings/oleObject1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6" Type="http://schemas.openxmlformats.org/officeDocument/2006/relationships/image" Target="../media/image137.wmf"/><Relationship Id="rId5" Type="http://schemas.openxmlformats.org/officeDocument/2006/relationships/oleObject" Target="../embeddings/oleObject153.bin"/><Relationship Id="rId4" Type="http://schemas.openxmlformats.org/officeDocument/2006/relationships/image" Target="../media/image13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6.wmf"/><Relationship Id="rId5" Type="http://schemas.openxmlformats.org/officeDocument/2006/relationships/image" Target="../media/image7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8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57200"/>
            <a:ext cx="8955088" cy="59436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 smtClean="0">
                <a:latin typeface="Times New Roman" pitchFamily="18" charset="0"/>
              </a:rPr>
              <a:t>第一</a:t>
            </a:r>
            <a:r>
              <a:rPr lang="zh-CN" altLang="en-US" dirty="0" smtClean="0">
                <a:latin typeface="Times New Roman" pitchFamily="18" charset="0"/>
              </a:rPr>
              <a:t>部分</a:t>
            </a:r>
            <a:endParaRPr lang="zh-CN" altLang="en-US" sz="2400" dirty="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zh-CN" sz="2400" dirty="0" smtClean="0">
                <a:latin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</a:rPr>
              <a:t>、累积函数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先来了解几个基本的概念：本金</a:t>
            </a:r>
            <a:r>
              <a:rPr lang="zh-CN" altLang="en-US" sz="2400" dirty="0" smtClean="0">
                <a:latin typeface="Times New Roman" pitchFamily="18" charset="0"/>
              </a:rPr>
              <a:t>、累积额（本利和）、总额函数</a:t>
            </a:r>
            <a:r>
              <a:rPr lang="en-US" altLang="zh-CN" sz="2400" dirty="0" smtClean="0">
                <a:latin typeface="Times New Roman" pitchFamily="18" charset="0"/>
              </a:rPr>
              <a:t>A(t)、</a:t>
            </a:r>
            <a:r>
              <a:rPr lang="zh-CN" altLang="en-US" sz="2400" dirty="0" smtClean="0">
                <a:latin typeface="Times New Roman" pitchFamily="18" charset="0"/>
              </a:rPr>
              <a:t>累积函数</a:t>
            </a:r>
            <a:r>
              <a:rPr lang="en-US" altLang="zh-CN" sz="2400" dirty="0" smtClean="0">
                <a:latin typeface="Times New Roman" pitchFamily="18" charset="0"/>
              </a:rPr>
              <a:t>a(t)（</a:t>
            </a:r>
            <a:r>
              <a:rPr lang="zh-CN" altLang="en-US" sz="2400" dirty="0" smtClean="0">
                <a:latin typeface="Times New Roman" pitchFamily="18" charset="0"/>
              </a:rPr>
              <a:t>单位本金的总额函数）。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        我们把最初投资的、孳生利息的款项称作本金，用</a:t>
            </a:r>
            <a:r>
              <a:rPr lang="en-US" altLang="en-US" sz="2400" dirty="0" smtClean="0">
                <a:latin typeface="Times New Roman" pitchFamily="18" charset="0"/>
              </a:rPr>
              <a:t>A(0)</a:t>
            </a:r>
            <a:r>
              <a:rPr lang="zh-CN" altLang="en-US" sz="2400" dirty="0" smtClean="0">
                <a:latin typeface="Times New Roman" pitchFamily="18" charset="0"/>
              </a:rPr>
              <a:t>表示，把本金经过一定时期后形成的金额称为累积额，用</a:t>
            </a:r>
            <a:r>
              <a:rPr lang="en-US" altLang="en-US" sz="2400" dirty="0" smtClean="0">
                <a:latin typeface="Times New Roman" pitchFamily="18" charset="0"/>
              </a:rPr>
              <a:t>A(t)</a:t>
            </a:r>
            <a:r>
              <a:rPr lang="zh-CN" altLang="zh-CN" sz="2400" dirty="0" smtClean="0">
                <a:latin typeface="Times New Roman" pitchFamily="18" charset="0"/>
              </a:rPr>
              <a:t>表示</a:t>
            </a:r>
            <a:r>
              <a:rPr lang="zh-CN" altLang="en-US" sz="2400" dirty="0" smtClean="0">
                <a:latin typeface="Times New Roman" pitchFamily="18" charset="0"/>
              </a:rPr>
              <a:t> 。它是本金和利息之和，又称为“本利和”。当本金为1单位元时，用</a:t>
            </a:r>
            <a:r>
              <a:rPr lang="en-US" altLang="en-US" sz="2400" dirty="0" smtClean="0">
                <a:latin typeface="Times New Roman" pitchFamily="18" charset="0"/>
              </a:rPr>
              <a:t>a(t)</a:t>
            </a:r>
            <a:r>
              <a:rPr lang="zh-CN" altLang="en-US" sz="2400" dirty="0" smtClean="0">
                <a:latin typeface="Times New Roman" pitchFamily="18" charset="0"/>
              </a:rPr>
              <a:t>表示1单位元的累积额，称之为累积函数，它有以下性质：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1、 </a:t>
            </a:r>
            <a:r>
              <a:rPr lang="en-US" altLang="en-US" sz="2400" dirty="0" smtClean="0">
                <a:latin typeface="Times New Roman" pitchFamily="18" charset="0"/>
              </a:rPr>
              <a:t>a(0)=1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2、 </a:t>
            </a:r>
            <a:r>
              <a:rPr lang="en-US" altLang="en-US" sz="2400" dirty="0" smtClean="0">
                <a:latin typeface="Times New Roman" pitchFamily="18" charset="0"/>
              </a:rPr>
              <a:t>a(t) </a:t>
            </a:r>
            <a:r>
              <a:rPr lang="en-US" altLang="zh-CN" sz="2400" dirty="0" err="1" smtClean="0">
                <a:latin typeface="Times New Roman" pitchFamily="18" charset="0"/>
              </a:rPr>
              <a:t>通常</a:t>
            </a:r>
            <a:r>
              <a:rPr lang="zh-CN" altLang="en-US" sz="2400" dirty="0" smtClean="0">
                <a:latin typeface="Times New Roman" pitchFamily="18" charset="0"/>
              </a:rPr>
              <a:t>是 </a:t>
            </a:r>
            <a:r>
              <a:rPr lang="en-US" altLang="zh-CN" sz="2400" dirty="0" smtClean="0">
                <a:latin typeface="Times New Roman" pitchFamily="18" charset="0"/>
              </a:rPr>
              <a:t>t </a:t>
            </a:r>
            <a:r>
              <a:rPr lang="zh-CN" altLang="en-US" sz="2400" dirty="0" smtClean="0">
                <a:latin typeface="Times New Roman" pitchFamily="18" charset="0"/>
              </a:rPr>
              <a:t>的递增函数（要求利率必须是正数）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3、如果连续结算利息（</a:t>
            </a:r>
            <a:r>
              <a:rPr lang="en-US" altLang="zh-CN" sz="2400" dirty="0" smtClean="0">
                <a:latin typeface="Times New Roman" pitchFamily="18" charset="0"/>
              </a:rPr>
              <a:t>t</a:t>
            </a:r>
            <a:r>
              <a:rPr lang="zh-CN" altLang="en-US" sz="2400" dirty="0" smtClean="0">
                <a:latin typeface="Times New Roman" pitchFamily="18" charset="0"/>
              </a:rPr>
              <a:t>连续取值），则</a:t>
            </a:r>
            <a:r>
              <a:rPr lang="en-US" altLang="en-US" sz="2400" dirty="0" smtClean="0">
                <a:latin typeface="Times New Roman" pitchFamily="18" charset="0"/>
              </a:rPr>
              <a:t>a(t)</a:t>
            </a:r>
            <a:r>
              <a:rPr lang="en-US" altLang="zh-CN" sz="2400" dirty="0" smtClean="0">
                <a:latin typeface="Times New Roman" pitchFamily="18" charset="0"/>
              </a:rPr>
              <a:t>为</a:t>
            </a:r>
            <a:r>
              <a:rPr lang="zh-CN" altLang="en-US" sz="2400" dirty="0" smtClean="0">
                <a:latin typeface="Times New Roman" pitchFamily="18" charset="0"/>
              </a:rPr>
              <a:t>连续函数，如果间断结算利息（</a:t>
            </a:r>
            <a:r>
              <a:rPr lang="en-US" altLang="zh-CN" sz="2400" dirty="0" smtClean="0">
                <a:latin typeface="Times New Roman" pitchFamily="18" charset="0"/>
              </a:rPr>
              <a:t>t</a:t>
            </a:r>
            <a:r>
              <a:rPr lang="zh-CN" altLang="en-US" sz="2400" dirty="0" smtClean="0">
                <a:latin typeface="Times New Roman" pitchFamily="18" charset="0"/>
              </a:rPr>
              <a:t>间断取值），则</a:t>
            </a:r>
            <a:r>
              <a:rPr lang="en-US" altLang="en-US" sz="2400" dirty="0" smtClean="0">
                <a:latin typeface="Times New Roman" pitchFamily="18" charset="0"/>
              </a:rPr>
              <a:t>a(t)</a:t>
            </a:r>
            <a:r>
              <a:rPr lang="en-US" altLang="zh-CN" sz="2400" dirty="0" smtClean="0">
                <a:latin typeface="Times New Roman" pitchFamily="18" charset="0"/>
              </a:rPr>
              <a:t>为</a:t>
            </a:r>
            <a:r>
              <a:rPr lang="zh-CN" altLang="en-US" sz="2400" dirty="0" smtClean="0">
                <a:latin typeface="Times New Roman" pitchFamily="18" charset="0"/>
              </a:rPr>
              <a:t>非连续函数。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8955088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smtClean="0">
                <a:latin typeface="Times New Roman" pitchFamily="18" charset="0"/>
              </a:rPr>
              <a:t>例：按复利计息，</a:t>
            </a:r>
            <a:r>
              <a:rPr lang="en-US" altLang="zh-CN" sz="2400" smtClean="0">
                <a:latin typeface="Times New Roman" pitchFamily="18" charset="0"/>
              </a:rPr>
              <a:t>n</a:t>
            </a:r>
            <a:r>
              <a:rPr lang="zh-CN" altLang="en-US" sz="2400" smtClean="0">
                <a:latin typeface="Times New Roman" pitchFamily="18" charset="0"/>
              </a:rPr>
              <a:t>年后的本利和为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400" smtClean="0">
                <a:latin typeface="Times New Roman" pitchFamily="18" charset="0"/>
              </a:rPr>
              <a:t>n</a:t>
            </a:r>
            <a:r>
              <a:rPr lang="zh-CN" altLang="en-US" sz="2400" smtClean="0">
                <a:latin typeface="Times New Roman" pitchFamily="18" charset="0"/>
              </a:rPr>
              <a:t>年后的本利和为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smtClean="0">
                <a:latin typeface="Times New Roman" pitchFamily="18" charset="0"/>
              </a:rPr>
              <a:t>则第</a:t>
            </a:r>
            <a:r>
              <a:rPr lang="en-US" altLang="en-US" sz="2400" smtClean="0">
                <a:latin typeface="Times New Roman" pitchFamily="18" charset="0"/>
              </a:rPr>
              <a:t>n</a:t>
            </a:r>
            <a:r>
              <a:rPr lang="en-US" altLang="zh-CN" sz="2400" smtClean="0">
                <a:latin typeface="Times New Roman" pitchFamily="18" charset="0"/>
              </a:rPr>
              <a:t>-1</a:t>
            </a:r>
            <a:r>
              <a:rPr lang="zh-CN" altLang="en-US" sz="2400" smtClean="0">
                <a:latin typeface="Times New Roman" pitchFamily="18" charset="0"/>
              </a:rPr>
              <a:t>年的利率为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smtClean="0"/>
              <a:t>以上例子说明，按复利计息时，任何一年的利息率都是相同的。</a:t>
            </a:r>
          </a:p>
        </p:txBody>
      </p:sp>
      <p:graphicFrame>
        <p:nvGraphicFramePr>
          <p:cNvPr id="22531" name="Object 4"/>
          <p:cNvGraphicFramePr>
            <a:graphicFrameLocks noChangeAspect="1"/>
          </p:cNvGraphicFramePr>
          <p:nvPr/>
        </p:nvGraphicFramePr>
        <p:xfrm>
          <a:off x="2819400" y="1981200"/>
          <a:ext cx="2743200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9" name="公式" r:id="rId3" imgW="1270000" imgH="228600" progId="Equation.3">
                  <p:embed/>
                </p:oleObj>
              </mc:Choice>
              <mc:Fallback>
                <p:oleObj name="公式" r:id="rId3" imgW="127000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1981200"/>
                        <a:ext cx="2743200" cy="493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2" name="Object 5"/>
          <p:cNvGraphicFramePr>
            <a:graphicFrameLocks noChangeAspect="1"/>
          </p:cNvGraphicFramePr>
          <p:nvPr/>
        </p:nvGraphicFramePr>
        <p:xfrm>
          <a:off x="2667000" y="3124200"/>
          <a:ext cx="3319463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0" name="公式" r:id="rId5" imgW="1536700" imgH="228600" progId="Equation.3">
                  <p:embed/>
                </p:oleObj>
              </mc:Choice>
              <mc:Fallback>
                <p:oleObj name="公式" r:id="rId5" imgW="15367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3124200"/>
                        <a:ext cx="3319463" cy="493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3" name="Object 6"/>
          <p:cNvGraphicFramePr>
            <a:graphicFrameLocks noChangeAspect="1"/>
          </p:cNvGraphicFramePr>
          <p:nvPr/>
        </p:nvGraphicFramePr>
        <p:xfrm>
          <a:off x="533400" y="3886200"/>
          <a:ext cx="7086600" cy="150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1" name="公式" r:id="rId7" imgW="3213100" imgH="685800" progId="Equation.3">
                  <p:embed/>
                </p:oleObj>
              </mc:Choice>
              <mc:Fallback>
                <p:oleObj name="公式" r:id="rId7" imgW="3213100" imgH="685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886200"/>
                        <a:ext cx="7086600" cy="1506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85800"/>
            <a:ext cx="8955088" cy="5446713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en-US" altLang="zh-CN" sz="2800" dirty="0" smtClean="0"/>
              <a:t>2</a:t>
            </a:r>
            <a:r>
              <a:rPr lang="zh-CN" altLang="en-US" sz="2800" dirty="0" smtClean="0"/>
              <a:t>、单利</a:t>
            </a:r>
            <a:r>
              <a:rPr lang="zh-CN" altLang="en-US" sz="2800" dirty="0" smtClean="0"/>
              <a:t>和复利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800" dirty="0" smtClean="0"/>
              <a:t>      利息的计算方法有单利和复利两种。单利只在本金上计算利息，其累积函数的形式为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800" dirty="0" smtClean="0"/>
              <a:t>          </a:t>
            </a:r>
            <a:r>
              <a:rPr lang="en-US" altLang="zh-CN" sz="2800" dirty="0" smtClean="0"/>
              <a:t>a(t)=1+it        (t≥0)</a:t>
            </a:r>
            <a:r>
              <a:rPr lang="zh-CN" altLang="en-US" sz="2800" dirty="0" smtClean="0"/>
              <a:t> 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zh-CN" altLang="en-US" sz="2800" dirty="0" smtClean="0"/>
              <a:t>当</a:t>
            </a:r>
            <a:r>
              <a:rPr lang="en-US" altLang="zh-CN" sz="2800" dirty="0" smtClean="0"/>
              <a:t>t=0</a:t>
            </a:r>
            <a:r>
              <a:rPr lang="zh-CN" altLang="en-US" sz="2800" dirty="0" smtClean="0"/>
              <a:t>时，</a:t>
            </a:r>
            <a:r>
              <a:rPr lang="en-US" altLang="zh-CN" sz="2800" dirty="0" smtClean="0"/>
              <a:t>a(0)=1，</a:t>
            </a:r>
            <a:r>
              <a:rPr lang="zh-CN" altLang="en-US" sz="2800" dirty="0" smtClean="0"/>
              <a:t>当</a:t>
            </a:r>
            <a:r>
              <a:rPr lang="en-US" altLang="zh-CN" sz="2800" dirty="0" smtClean="0"/>
              <a:t>t=1</a:t>
            </a:r>
            <a:r>
              <a:rPr lang="zh-CN" altLang="en-US" sz="2800" dirty="0" smtClean="0"/>
              <a:t>时，</a:t>
            </a:r>
            <a:r>
              <a:rPr lang="en-US" altLang="zh-CN" sz="2800" dirty="0" smtClean="0"/>
              <a:t>a(1)=1+</a:t>
            </a:r>
            <a:r>
              <a:rPr lang="zh-CN" altLang="en-US" sz="2800" dirty="0" smtClean="0"/>
              <a:t>ｉ，说明它经过（0，1）和（1，1+ </a:t>
            </a:r>
            <a:r>
              <a:rPr lang="en-US" altLang="zh-CN" sz="2800" dirty="0" smtClean="0"/>
              <a:t>i）</a:t>
            </a:r>
            <a:r>
              <a:rPr lang="zh-CN" altLang="en-US" sz="2800" dirty="0" smtClean="0"/>
              <a:t>点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zh-CN" altLang="en-US" sz="2800" dirty="0" smtClean="0"/>
              <a:t>图形在上面累积函数部分已经给出。</a:t>
            </a:r>
            <a:endParaRPr lang="zh-CN" altLang="en-US" sz="2800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8955088" cy="4913313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smtClean="0"/>
              <a:t>在以上的例子中，如果按单利计息，则实际利率为：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smtClean="0"/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smtClean="0"/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smtClean="0"/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smtClean="0"/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smtClean="0"/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smtClean="0"/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smtClean="0"/>
              <a:t>可见，随着</a:t>
            </a:r>
            <a:r>
              <a:rPr lang="en-US" altLang="en-US" sz="2400" smtClean="0"/>
              <a:t>n</a:t>
            </a:r>
            <a:r>
              <a:rPr lang="zh-CN" altLang="en-US" sz="2400" smtClean="0"/>
              <a:t>的增大     将变小。以上例子说明，按单利计息时，各年的利息率并不相同的。</a:t>
            </a:r>
          </a:p>
        </p:txBody>
      </p:sp>
      <p:graphicFrame>
        <p:nvGraphicFramePr>
          <p:cNvPr id="24579" name="Object 4"/>
          <p:cNvGraphicFramePr>
            <a:graphicFrameLocks noChangeAspect="1"/>
          </p:cNvGraphicFramePr>
          <p:nvPr/>
        </p:nvGraphicFramePr>
        <p:xfrm>
          <a:off x="685800" y="2286000"/>
          <a:ext cx="5094288" cy="196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1" name="公式" r:id="rId3" imgW="2235200" imgH="863600" progId="Equation.3">
                  <p:embed/>
                </p:oleObj>
              </mc:Choice>
              <mc:Fallback>
                <p:oleObj name="公式" r:id="rId3" imgW="2235200" imgH="863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286000"/>
                        <a:ext cx="5094288" cy="1963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0" name="Object 5"/>
          <p:cNvGraphicFramePr>
            <a:graphicFrameLocks noChangeAspect="1"/>
          </p:cNvGraphicFramePr>
          <p:nvPr/>
        </p:nvGraphicFramePr>
        <p:xfrm>
          <a:off x="2743200" y="4724400"/>
          <a:ext cx="2921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2" name="公式" r:id="rId5" imgW="126890" imgH="228402" progId="Equation.3">
                  <p:embed/>
                </p:oleObj>
              </mc:Choice>
              <mc:Fallback>
                <p:oleObj name="公式" r:id="rId5" imgW="126890" imgH="228402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724400"/>
                        <a:ext cx="2921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71600"/>
            <a:ext cx="8955088" cy="4760913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/>
              <a:t>对比复利累积函数和单利累积函数可知：</a:t>
            </a:r>
          </a:p>
          <a:p>
            <a:pPr eaLnBrk="1" hangingPunct="1"/>
            <a:r>
              <a:rPr lang="zh-CN" altLang="en-US" sz="2400" dirty="0" smtClean="0"/>
              <a:t>复利累积函数是上凹函数 ，单利累积函数是直线；</a:t>
            </a:r>
          </a:p>
          <a:p>
            <a:pPr eaLnBrk="1" hangingPunct="1"/>
            <a:r>
              <a:rPr lang="zh-CN" altLang="en-US" sz="2400" dirty="0" smtClean="0"/>
              <a:t>它们都以 (0，1)为 起 点 ，并且经过(1，1+</a:t>
            </a:r>
            <a:r>
              <a:rPr lang="en-US" altLang="zh-CN" sz="2400" dirty="0" smtClean="0"/>
              <a:t>i)</a:t>
            </a:r>
            <a:r>
              <a:rPr lang="zh-CN" altLang="en-US" sz="2400" dirty="0" smtClean="0"/>
              <a:t>点；</a:t>
            </a:r>
          </a:p>
          <a:p>
            <a:pPr eaLnBrk="1" hangingPunct="1"/>
            <a:r>
              <a:rPr lang="zh-CN" altLang="en-US" sz="2400" dirty="0" smtClean="0"/>
              <a:t>当</a:t>
            </a:r>
            <a:r>
              <a:rPr lang="en-US" altLang="zh-CN" sz="2400" dirty="0" smtClean="0"/>
              <a:t>t&gt;1 </a:t>
            </a:r>
            <a:r>
              <a:rPr lang="zh-CN" altLang="en-US" sz="2400" dirty="0" smtClean="0"/>
              <a:t>时 ，复利比单利方式得到的利息更多；当0 &lt; </a:t>
            </a:r>
            <a:r>
              <a:rPr lang="en-US" altLang="zh-CN" sz="2400" dirty="0" smtClean="0"/>
              <a:t>t &lt; 1</a:t>
            </a:r>
            <a:r>
              <a:rPr lang="zh-CN" altLang="en-US" sz="2400" dirty="0" smtClean="0"/>
              <a:t>时 ，单利的利息更大。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/>
              <a:t>即当  0 &lt; </a:t>
            </a:r>
            <a:r>
              <a:rPr lang="en-US" altLang="zh-CN" sz="2400" dirty="0" smtClean="0"/>
              <a:t>t &lt; 1   </a:t>
            </a:r>
            <a:r>
              <a:rPr lang="zh-CN" altLang="en-US" sz="2400" dirty="0" smtClean="0"/>
              <a:t>时，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/>
              <a:t>当   1 &lt; </a:t>
            </a:r>
            <a:r>
              <a:rPr lang="en-US" altLang="zh-CN" sz="2400" dirty="0" smtClean="0"/>
              <a:t>t &lt; ∞ </a:t>
            </a:r>
            <a:r>
              <a:rPr lang="zh-CN" altLang="en-US" sz="2400" dirty="0" smtClean="0"/>
              <a:t>时，</a:t>
            </a:r>
            <a:endParaRPr lang="zh-CN" altLang="en-US" dirty="0" smtClean="0">
              <a:latin typeface="宋体" charset="-122"/>
            </a:endParaRPr>
          </a:p>
        </p:txBody>
      </p:sp>
      <p:graphicFrame>
        <p:nvGraphicFramePr>
          <p:cNvPr id="25603" name="Object 4"/>
          <p:cNvGraphicFramePr>
            <a:graphicFrameLocks noChangeAspect="1"/>
          </p:cNvGraphicFramePr>
          <p:nvPr/>
        </p:nvGraphicFramePr>
        <p:xfrm>
          <a:off x="3276600" y="3486150"/>
          <a:ext cx="213360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7" name="公式" r:id="rId3" imgW="952087" imgH="228501" progId="Equation.3">
                  <p:embed/>
                </p:oleObj>
              </mc:Choice>
              <mc:Fallback>
                <p:oleObj name="公式" r:id="rId3" imgW="952087" imgH="228501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3486150"/>
                        <a:ext cx="2133600" cy="51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4" name="Object 5"/>
          <p:cNvGraphicFramePr>
            <a:graphicFrameLocks noChangeAspect="1"/>
          </p:cNvGraphicFramePr>
          <p:nvPr/>
        </p:nvGraphicFramePr>
        <p:xfrm>
          <a:off x="3200400" y="4267200"/>
          <a:ext cx="22098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8" name="公式" r:id="rId5" imgW="965200" imgH="228600" progId="Equation.3">
                  <p:embed/>
                </p:oleObj>
              </mc:Choice>
              <mc:Fallback>
                <p:oleObj name="公式" r:id="rId5" imgW="9652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4267200"/>
                        <a:ext cx="2209800" cy="523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38200"/>
            <a:ext cx="8955088" cy="4837113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>
                <a:latin typeface="Times New Roman" pitchFamily="18" charset="0"/>
              </a:rPr>
              <a:t>举例</a:t>
            </a:r>
            <a:r>
              <a:rPr lang="zh-CN" altLang="en-US" sz="2400" dirty="0" smtClean="0">
                <a:latin typeface="Times New Roman" pitchFamily="18" charset="0"/>
              </a:rPr>
              <a:t>：</a:t>
            </a:r>
            <a:r>
              <a:rPr lang="zh-CN" altLang="en-US" sz="2400" dirty="0" smtClean="0">
                <a:latin typeface="Times New Roman" pitchFamily="18" charset="0"/>
              </a:rPr>
              <a:t>李</a:t>
            </a:r>
            <a:r>
              <a:rPr lang="zh-CN" altLang="en-US" sz="2400" dirty="0" smtClean="0">
                <a:latin typeface="Times New Roman" pitchFamily="18" charset="0"/>
              </a:rPr>
              <a:t>刚</a:t>
            </a:r>
            <a:r>
              <a:rPr lang="en-US" altLang="zh-CN" sz="2400" dirty="0" smtClean="0">
                <a:latin typeface="Times New Roman" pitchFamily="18" charset="0"/>
              </a:rPr>
              <a:t>2006</a:t>
            </a:r>
            <a:r>
              <a:rPr lang="zh-CN" altLang="en-US" sz="2400" dirty="0" smtClean="0">
                <a:latin typeface="Times New Roman" pitchFamily="18" charset="0"/>
              </a:rPr>
              <a:t>年</a:t>
            </a:r>
            <a:r>
              <a:rPr lang="zh-CN" altLang="en-US" sz="2400" dirty="0" smtClean="0">
                <a:latin typeface="Times New Roman" pitchFamily="18" charset="0"/>
              </a:rPr>
              <a:t>1月1日从银行借款 1000元，假设年实际利率为 12%，试分别以单利和复利计算：(1</a:t>
            </a:r>
            <a:r>
              <a:rPr lang="zh-CN" altLang="en-US" sz="2400" dirty="0" smtClean="0">
                <a:latin typeface="Times New Roman" pitchFamily="18" charset="0"/>
              </a:rPr>
              <a:t>)</a:t>
            </a:r>
            <a:r>
              <a:rPr lang="en-US" altLang="zh-CN" sz="2400" dirty="0" smtClean="0">
                <a:latin typeface="Times New Roman" pitchFamily="18" charset="0"/>
              </a:rPr>
              <a:t>2006</a:t>
            </a:r>
            <a:r>
              <a:rPr lang="zh-CN" altLang="en-US" sz="2400" dirty="0" smtClean="0">
                <a:latin typeface="Times New Roman" pitchFamily="18" charset="0"/>
              </a:rPr>
              <a:t>年 </a:t>
            </a:r>
            <a:r>
              <a:rPr lang="zh-CN" altLang="en-US" sz="2400" dirty="0" smtClean="0">
                <a:latin typeface="Times New Roman" pitchFamily="18" charset="0"/>
              </a:rPr>
              <a:t>5月20日时， 他需还银行多少钱? (2) </a:t>
            </a:r>
            <a:r>
              <a:rPr lang="en-US" altLang="zh-CN" sz="2400" dirty="0" smtClean="0">
                <a:latin typeface="Times New Roman" pitchFamily="18" charset="0"/>
              </a:rPr>
              <a:t>2008</a:t>
            </a:r>
            <a:r>
              <a:rPr lang="zh-CN" altLang="en-US" sz="2400" dirty="0" smtClean="0">
                <a:latin typeface="Times New Roman" pitchFamily="18" charset="0"/>
              </a:rPr>
              <a:t>年1月1日 </a:t>
            </a:r>
            <a:r>
              <a:rPr lang="zh-CN" altLang="en-US" sz="2400" dirty="0" smtClean="0">
                <a:latin typeface="Times New Roman" pitchFamily="18" charset="0"/>
              </a:rPr>
              <a:t>时，他需还银行多少钱? (3)几年后需还款1500元?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解：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（1）</a:t>
            </a:r>
            <a:r>
              <a:rPr lang="zh-CN" altLang="en-US" sz="2400" dirty="0" smtClean="0">
                <a:latin typeface="Times New Roman" pitchFamily="18" charset="0"/>
              </a:rPr>
              <a:t>从</a:t>
            </a:r>
            <a:r>
              <a:rPr lang="en-US" altLang="zh-CN" sz="2400" dirty="0" smtClean="0">
                <a:latin typeface="Times New Roman" pitchFamily="18" charset="0"/>
              </a:rPr>
              <a:t>2006</a:t>
            </a:r>
            <a:r>
              <a:rPr lang="zh-CN" altLang="en-US" sz="2400" dirty="0" smtClean="0">
                <a:latin typeface="Times New Roman" pitchFamily="18" charset="0"/>
              </a:rPr>
              <a:t>年</a:t>
            </a:r>
            <a:r>
              <a:rPr lang="zh-CN" altLang="en-US" sz="2400" dirty="0" smtClean="0">
                <a:latin typeface="Times New Roman" pitchFamily="18" charset="0"/>
              </a:rPr>
              <a:t>1月1日到5月20日共计140天，即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                     31+28+31+30+20=140天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或利用</a:t>
            </a:r>
            <a:r>
              <a:rPr lang="en-US" altLang="zh-CN" sz="2400" dirty="0" smtClean="0">
                <a:latin typeface="Times New Roman" pitchFamily="18" charset="0"/>
              </a:rPr>
              <a:t>excel</a:t>
            </a:r>
            <a:r>
              <a:rPr lang="zh-CN" altLang="en-US" sz="2400" dirty="0" smtClean="0">
                <a:latin typeface="Times New Roman" pitchFamily="18" charset="0"/>
              </a:rPr>
              <a:t>中的</a:t>
            </a:r>
            <a:r>
              <a:rPr lang="en-US" altLang="zh-CN" sz="2400" dirty="0" smtClean="0">
                <a:latin typeface="Times New Roman" pitchFamily="18" charset="0"/>
              </a:rPr>
              <a:t>date</a:t>
            </a:r>
            <a:r>
              <a:rPr lang="zh-CN" altLang="en-US" sz="2400" dirty="0" smtClean="0">
                <a:latin typeface="Times New Roman" pitchFamily="18" charset="0"/>
              </a:rPr>
              <a:t>函数计算：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en-US" altLang="zh-CN" sz="2400" dirty="0" smtClean="0">
                <a:latin typeface="Times New Roman" pitchFamily="18" charset="0"/>
              </a:rPr>
              <a:t>Date(2006,5,20</a:t>
            </a:r>
            <a:r>
              <a:rPr lang="en-US" altLang="zh-CN" sz="2400" dirty="0" smtClean="0">
                <a:latin typeface="Times New Roman" pitchFamily="18" charset="0"/>
              </a:rPr>
              <a:t>)-</a:t>
            </a:r>
            <a:r>
              <a:rPr lang="en-US" altLang="zh-CN" sz="2400" dirty="0" smtClean="0">
                <a:latin typeface="Times New Roman" pitchFamily="18" charset="0"/>
              </a:rPr>
              <a:t>date(2006,1,1</a:t>
            </a:r>
            <a:r>
              <a:rPr lang="en-US" altLang="zh-CN" sz="2400" dirty="0" smtClean="0">
                <a:latin typeface="Times New Roman" pitchFamily="18" charset="0"/>
              </a:rPr>
              <a:t>)=139，</a:t>
            </a:r>
            <a:r>
              <a:rPr lang="zh-CN" altLang="en-US" sz="2400" dirty="0" smtClean="0">
                <a:latin typeface="Times New Roman" pitchFamily="18" charset="0"/>
              </a:rPr>
              <a:t>故计息天数为 139天。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     以单利计息时：（</a:t>
            </a:r>
            <a:r>
              <a:rPr lang="en-US" altLang="en-US" sz="2400" dirty="0" smtClean="0">
                <a:latin typeface="Times New Roman" pitchFamily="18" charset="0"/>
              </a:rPr>
              <a:t>t =139/365&lt;1)</a:t>
            </a:r>
            <a:endParaRPr lang="en-US" altLang="zh-CN" sz="2400" dirty="0" smtClean="0">
              <a:latin typeface="Times New Roman" pitchFamily="18" charset="0"/>
            </a:endParaRP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zh-CN" altLang="en-US" dirty="0" smtClean="0">
                <a:latin typeface="Times New Roman" pitchFamily="18" charset="0"/>
              </a:rPr>
              <a:t> </a:t>
            </a:r>
            <a:r>
              <a:rPr lang="en-US" altLang="zh-CN" sz="2400" dirty="0" smtClean="0">
                <a:latin typeface="Times New Roman" pitchFamily="18" charset="0"/>
              </a:rPr>
              <a:t>A(t)=1000*(1+ⅰt)=1000*(1+0.12*139/365) =1045.7</a:t>
            </a:r>
            <a:r>
              <a:rPr lang="zh-CN" altLang="en-US" sz="2400" dirty="0" smtClean="0">
                <a:latin typeface="Times New Roman" pitchFamily="18" charset="0"/>
              </a:rPr>
              <a:t>元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8955088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dirty="0" smtClean="0">
                <a:latin typeface="Times New Roman" pitchFamily="18" charset="0"/>
              </a:rPr>
              <a:t> </a:t>
            </a:r>
            <a:r>
              <a:rPr lang="zh-CN" altLang="en-US" sz="2400" dirty="0" smtClean="0">
                <a:latin typeface="Times New Roman" pitchFamily="18" charset="0"/>
              </a:rPr>
              <a:t>以复利计息时：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可见，当</a:t>
            </a:r>
            <a:r>
              <a:rPr lang="en-US" altLang="en-US" sz="2400" dirty="0" smtClean="0">
                <a:latin typeface="Times New Roman" pitchFamily="18" charset="0"/>
              </a:rPr>
              <a:t>t &lt; 1</a:t>
            </a:r>
            <a:r>
              <a:rPr lang="zh-CN" altLang="en-US" sz="2400" dirty="0" smtClean="0">
                <a:latin typeface="Times New Roman" pitchFamily="18" charset="0"/>
              </a:rPr>
              <a:t>时，单利的累积函数要大于复利的累积函数。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（2）从 </a:t>
            </a:r>
            <a:r>
              <a:rPr lang="en-US" altLang="zh-CN" sz="2400" dirty="0" smtClean="0">
                <a:latin typeface="Times New Roman" pitchFamily="18" charset="0"/>
              </a:rPr>
              <a:t>2006</a:t>
            </a:r>
            <a:r>
              <a:rPr lang="zh-CN" altLang="en-US" sz="2400" dirty="0" smtClean="0">
                <a:latin typeface="Times New Roman" pitchFamily="18" charset="0"/>
              </a:rPr>
              <a:t>年</a:t>
            </a:r>
            <a:r>
              <a:rPr lang="zh-CN" altLang="en-US" sz="2400" dirty="0" smtClean="0">
                <a:latin typeface="Times New Roman" pitchFamily="18" charset="0"/>
              </a:rPr>
              <a:t>1月1日</a:t>
            </a:r>
            <a:r>
              <a:rPr lang="zh-CN" altLang="en-US" sz="2400" dirty="0" smtClean="0">
                <a:latin typeface="Times New Roman" pitchFamily="18" charset="0"/>
              </a:rPr>
              <a:t>到</a:t>
            </a:r>
            <a:r>
              <a:rPr lang="en-US" altLang="zh-CN" sz="2400" dirty="0" smtClean="0">
                <a:latin typeface="Times New Roman" pitchFamily="18" charset="0"/>
              </a:rPr>
              <a:t>2008</a:t>
            </a:r>
            <a:r>
              <a:rPr lang="zh-CN" altLang="en-US" sz="2400" dirty="0" smtClean="0">
                <a:latin typeface="Times New Roman" pitchFamily="18" charset="0"/>
              </a:rPr>
              <a:t>年</a:t>
            </a:r>
            <a:r>
              <a:rPr lang="zh-CN" altLang="en-US" sz="2400" dirty="0" smtClean="0">
                <a:latin typeface="Times New Roman" pitchFamily="18" charset="0"/>
              </a:rPr>
              <a:t>1月1日为两年，故 </a:t>
            </a:r>
            <a:r>
              <a:rPr lang="en-US" altLang="zh-CN" sz="2400" dirty="0" smtClean="0">
                <a:latin typeface="Times New Roman" pitchFamily="18" charset="0"/>
              </a:rPr>
              <a:t>t = 2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以单利计息时：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400" dirty="0" smtClean="0">
                <a:latin typeface="Times New Roman" pitchFamily="18" charset="0"/>
              </a:rPr>
              <a:t>A(t)=1000*(1+ⅰt)=1000*(1+0.12*2) =1240</a:t>
            </a:r>
            <a:r>
              <a:rPr lang="zh-CN" altLang="en-US" sz="2400" dirty="0" smtClean="0">
                <a:latin typeface="Times New Roman" pitchFamily="18" charset="0"/>
              </a:rPr>
              <a:t>元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以复利计息时：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可见，当  </a:t>
            </a:r>
            <a:r>
              <a:rPr lang="en-US" altLang="en-US" sz="2400" dirty="0" smtClean="0">
                <a:latin typeface="Times New Roman" pitchFamily="18" charset="0"/>
              </a:rPr>
              <a:t>t  </a:t>
            </a:r>
            <a:r>
              <a:rPr lang="en-US" altLang="zh-CN" sz="2400" dirty="0" smtClean="0">
                <a:latin typeface="Times New Roman" pitchFamily="18" charset="0"/>
              </a:rPr>
              <a:t>&gt;  </a:t>
            </a:r>
            <a:r>
              <a:rPr lang="en-US" altLang="en-US" sz="2400" dirty="0" smtClean="0">
                <a:latin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</a:rPr>
              <a:t>时，单利的累积函数要小于复利的累积函数。</a:t>
            </a:r>
          </a:p>
        </p:txBody>
      </p:sp>
      <p:graphicFrame>
        <p:nvGraphicFramePr>
          <p:cNvPr id="27651" name="Object 4"/>
          <p:cNvGraphicFramePr>
            <a:graphicFrameLocks noChangeAspect="1"/>
          </p:cNvGraphicFramePr>
          <p:nvPr/>
        </p:nvGraphicFramePr>
        <p:xfrm>
          <a:off x="2286000" y="1066800"/>
          <a:ext cx="4560888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5" name="公式" r:id="rId3" imgW="2120900" imgH="330200" progId="Equation.3">
                  <p:embed/>
                </p:oleObj>
              </mc:Choice>
              <mc:Fallback>
                <p:oleObj name="公式" r:id="rId3" imgW="2120900" imgH="3302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066800"/>
                        <a:ext cx="4560888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2" name="Object 5"/>
          <p:cNvGraphicFramePr>
            <a:graphicFrameLocks noChangeAspect="1"/>
          </p:cNvGraphicFramePr>
          <p:nvPr/>
        </p:nvGraphicFramePr>
        <p:xfrm>
          <a:off x="2209800" y="3962400"/>
          <a:ext cx="43973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6" name="公式" r:id="rId5" imgW="2044700" imgH="228600" progId="Equation.3">
                  <p:embed/>
                </p:oleObj>
              </mc:Choice>
              <mc:Fallback>
                <p:oleObj name="公式" r:id="rId5" imgW="20447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962400"/>
                        <a:ext cx="4397375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71600"/>
            <a:ext cx="9144000" cy="4721696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(3)以单利计息时：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由  1500=1000(1+0.12*</a:t>
            </a:r>
            <a:r>
              <a:rPr lang="en-US" altLang="zh-CN" sz="2400" dirty="0" smtClean="0">
                <a:latin typeface="Times New Roman" pitchFamily="18" charset="0"/>
              </a:rPr>
              <a:t>t)，</a:t>
            </a:r>
            <a:r>
              <a:rPr lang="zh-CN" altLang="en-US" sz="2400" dirty="0" smtClean="0">
                <a:latin typeface="Times New Roman" pitchFamily="18" charset="0"/>
              </a:rPr>
              <a:t>得</a:t>
            </a:r>
            <a:r>
              <a:rPr lang="en-US" altLang="zh-CN" sz="2400" dirty="0" smtClean="0">
                <a:latin typeface="Times New Roman" pitchFamily="18" charset="0"/>
              </a:rPr>
              <a:t>t=(1500/1000-1)/0.12=4.17</a:t>
            </a:r>
            <a:r>
              <a:rPr lang="zh-CN" altLang="en-US" sz="2400" dirty="0" smtClean="0">
                <a:latin typeface="Times New Roman" pitchFamily="18" charset="0"/>
              </a:rPr>
              <a:t>年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以复利计息时：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或利用</a:t>
            </a:r>
            <a:r>
              <a:rPr lang="en-US" altLang="zh-CN" sz="2400" dirty="0" smtClean="0">
                <a:latin typeface="Times New Roman" pitchFamily="18" charset="0"/>
              </a:rPr>
              <a:t>excel</a:t>
            </a:r>
            <a:r>
              <a:rPr lang="zh-CN" altLang="en-US" sz="2400" dirty="0" smtClean="0">
                <a:latin typeface="Times New Roman" pitchFamily="18" charset="0"/>
              </a:rPr>
              <a:t>的</a:t>
            </a:r>
            <a:r>
              <a:rPr lang="en-US" altLang="zh-CN" sz="2400" dirty="0" smtClean="0">
                <a:latin typeface="Times New Roman" pitchFamily="18" charset="0"/>
              </a:rPr>
              <a:t>NPER</a:t>
            </a:r>
            <a:r>
              <a:rPr lang="zh-CN" altLang="en-US" sz="2400" dirty="0" smtClean="0">
                <a:latin typeface="Times New Roman" pitchFamily="18" charset="0"/>
              </a:rPr>
              <a:t>函数</a:t>
            </a:r>
            <a:r>
              <a:rPr lang="en-US" altLang="zh-CN" sz="2400" dirty="0" smtClean="0">
                <a:latin typeface="Times New Roman" pitchFamily="18" charset="0"/>
              </a:rPr>
              <a:t>：</a:t>
            </a:r>
            <a:r>
              <a:rPr lang="en-US" altLang="zh-CN" sz="2400" dirty="0" err="1" smtClean="0">
                <a:latin typeface="Times New Roman" pitchFamily="18" charset="0"/>
              </a:rPr>
              <a:t>nper</a:t>
            </a:r>
            <a:r>
              <a:rPr lang="en-US" altLang="zh-CN" sz="2400" dirty="0" smtClean="0">
                <a:latin typeface="Times New Roman" pitchFamily="18" charset="0"/>
              </a:rPr>
              <a:t>(</a:t>
            </a:r>
            <a:r>
              <a:rPr lang="en-US" altLang="zh-CN" sz="2400" dirty="0" err="1" smtClean="0">
                <a:latin typeface="Times New Roman" pitchFamily="18" charset="0"/>
              </a:rPr>
              <a:t>rate,pmt,pv,fv</a:t>
            </a:r>
            <a:r>
              <a:rPr lang="en-US" altLang="zh-CN" sz="2400" dirty="0" smtClean="0">
                <a:latin typeface="Times New Roman" pitchFamily="18" charset="0"/>
              </a:rPr>
              <a:t>)=</a:t>
            </a:r>
            <a:r>
              <a:rPr lang="en-US" altLang="zh-CN" sz="2400" dirty="0" err="1" smtClean="0">
                <a:latin typeface="Times New Roman" pitchFamily="18" charset="0"/>
              </a:rPr>
              <a:t>nper</a:t>
            </a:r>
            <a:r>
              <a:rPr lang="en-US" altLang="zh-CN" sz="2400" dirty="0" smtClean="0">
                <a:latin typeface="Times New Roman" pitchFamily="18" charset="0"/>
              </a:rPr>
              <a:t>(0.12,0,1000,-1500)=3.58</a:t>
            </a:r>
            <a:r>
              <a:rPr lang="zh-CN" altLang="zh-CN" sz="2400" dirty="0" smtClean="0">
                <a:latin typeface="Times New Roman" pitchFamily="18" charset="0"/>
              </a:rPr>
              <a:t>年</a:t>
            </a:r>
            <a:endParaRPr lang="zh-CN" altLang="en-US" dirty="0" smtClean="0">
              <a:latin typeface="Times New Roman" pitchFamily="18" charset="0"/>
            </a:endParaRPr>
          </a:p>
        </p:txBody>
      </p:sp>
      <p:graphicFrame>
        <p:nvGraphicFramePr>
          <p:cNvPr id="28675" name="Object 4"/>
          <p:cNvGraphicFramePr>
            <a:graphicFrameLocks noChangeAspect="1"/>
          </p:cNvGraphicFramePr>
          <p:nvPr/>
        </p:nvGraphicFramePr>
        <p:xfrm>
          <a:off x="2362200" y="2362200"/>
          <a:ext cx="3048000" cy="216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2" name="公式" r:id="rId4" imgW="1485900" imgH="1054100" progId="Equation.3">
                  <p:embed/>
                </p:oleObj>
              </mc:Choice>
              <mc:Fallback>
                <p:oleObj name="公式" r:id="rId4" imgW="1485900" imgH="10541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362200"/>
                        <a:ext cx="3048000" cy="2163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Line 2"/>
          <p:cNvSpPr>
            <a:spLocks noChangeShapeType="1"/>
          </p:cNvSpPr>
          <p:nvPr/>
        </p:nvSpPr>
        <p:spPr bwMode="auto">
          <a:xfrm>
            <a:off x="457200" y="3429000"/>
            <a:ext cx="83058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699" name="Line 5"/>
          <p:cNvSpPr>
            <a:spLocks noChangeShapeType="1"/>
          </p:cNvSpPr>
          <p:nvPr/>
        </p:nvSpPr>
        <p:spPr bwMode="auto">
          <a:xfrm flipV="1">
            <a:off x="457200" y="3276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0" name="Line 6"/>
          <p:cNvSpPr>
            <a:spLocks noChangeShapeType="1"/>
          </p:cNvSpPr>
          <p:nvPr/>
        </p:nvSpPr>
        <p:spPr bwMode="auto">
          <a:xfrm flipV="1">
            <a:off x="1371600" y="3276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1" name="Line 7"/>
          <p:cNvSpPr>
            <a:spLocks noChangeShapeType="1"/>
          </p:cNvSpPr>
          <p:nvPr/>
        </p:nvSpPr>
        <p:spPr bwMode="auto">
          <a:xfrm flipV="1">
            <a:off x="2286000" y="3276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2" name="Line 8"/>
          <p:cNvSpPr>
            <a:spLocks noChangeShapeType="1"/>
          </p:cNvSpPr>
          <p:nvPr/>
        </p:nvSpPr>
        <p:spPr bwMode="auto">
          <a:xfrm flipV="1">
            <a:off x="7086600" y="3276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3" name="Text Box 9"/>
          <p:cNvSpPr txBox="1">
            <a:spLocks noChangeArrowheads="1"/>
          </p:cNvSpPr>
          <p:nvPr/>
        </p:nvSpPr>
        <p:spPr bwMode="auto">
          <a:xfrm>
            <a:off x="365125" y="34845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0</a:t>
            </a:r>
          </a:p>
        </p:txBody>
      </p:sp>
      <p:sp>
        <p:nvSpPr>
          <p:cNvPr id="29704" name="Text Box 10"/>
          <p:cNvSpPr txBox="1">
            <a:spLocks noChangeArrowheads="1"/>
          </p:cNvSpPr>
          <p:nvPr/>
        </p:nvSpPr>
        <p:spPr bwMode="auto">
          <a:xfrm>
            <a:off x="1203325" y="34845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29705" name="Text Box 11"/>
          <p:cNvSpPr txBox="1">
            <a:spLocks noChangeArrowheads="1"/>
          </p:cNvSpPr>
          <p:nvPr/>
        </p:nvSpPr>
        <p:spPr bwMode="auto">
          <a:xfrm>
            <a:off x="2117725" y="34845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2</a:t>
            </a:r>
          </a:p>
        </p:txBody>
      </p:sp>
      <p:sp>
        <p:nvSpPr>
          <p:cNvPr id="29706" name="Text Box 12"/>
          <p:cNvSpPr txBox="1">
            <a:spLocks noChangeArrowheads="1"/>
          </p:cNvSpPr>
          <p:nvPr/>
        </p:nvSpPr>
        <p:spPr bwMode="auto">
          <a:xfrm>
            <a:off x="6994525" y="3484563"/>
            <a:ext cx="9985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zh-CN" sz="1600"/>
              <a:t>t=3.58</a:t>
            </a:r>
            <a:r>
              <a:rPr lang="zh-CN" altLang="zh-CN" sz="1600"/>
              <a:t>年</a:t>
            </a:r>
            <a:endParaRPr lang="zh-CN" altLang="en-US" sz="1600"/>
          </a:p>
        </p:txBody>
      </p:sp>
      <p:sp>
        <p:nvSpPr>
          <p:cNvPr id="29707" name="Text Box 13"/>
          <p:cNvSpPr txBox="1">
            <a:spLocks noChangeArrowheads="1"/>
          </p:cNvSpPr>
          <p:nvPr/>
        </p:nvSpPr>
        <p:spPr bwMode="auto">
          <a:xfrm>
            <a:off x="365125" y="3865563"/>
            <a:ext cx="10096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zh-CN" sz="1600"/>
              <a:t>PV=1000</a:t>
            </a:r>
          </a:p>
        </p:txBody>
      </p:sp>
      <p:sp>
        <p:nvSpPr>
          <p:cNvPr id="29708" name="Text Box 15"/>
          <p:cNvSpPr txBox="1">
            <a:spLocks noChangeArrowheads="1"/>
          </p:cNvSpPr>
          <p:nvPr/>
        </p:nvSpPr>
        <p:spPr bwMode="auto">
          <a:xfrm>
            <a:off x="6994525" y="2874963"/>
            <a:ext cx="10033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zh-CN" sz="1600"/>
              <a:t>FV=1500</a:t>
            </a:r>
          </a:p>
        </p:txBody>
      </p:sp>
      <p:sp>
        <p:nvSpPr>
          <p:cNvPr id="29709" name="Text Box 16"/>
          <p:cNvSpPr txBox="1">
            <a:spLocks noChangeArrowheads="1"/>
          </p:cNvSpPr>
          <p:nvPr/>
        </p:nvSpPr>
        <p:spPr bwMode="auto">
          <a:xfrm>
            <a:off x="1219200" y="2895600"/>
            <a:ext cx="831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zh-CN" sz="1600"/>
              <a:t>PMT=0</a:t>
            </a:r>
          </a:p>
        </p:txBody>
      </p:sp>
      <p:sp>
        <p:nvSpPr>
          <p:cNvPr id="29710" name="Text Box 17"/>
          <p:cNvSpPr txBox="1">
            <a:spLocks noChangeArrowheads="1"/>
          </p:cNvSpPr>
          <p:nvPr/>
        </p:nvSpPr>
        <p:spPr bwMode="auto">
          <a:xfrm>
            <a:off x="2057400" y="2895600"/>
            <a:ext cx="831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zh-CN" sz="1600"/>
              <a:t>PMT=0</a:t>
            </a:r>
            <a:endParaRPr lang="zh-CN" altLang="en-US" sz="1600"/>
          </a:p>
        </p:txBody>
      </p:sp>
      <p:sp>
        <p:nvSpPr>
          <p:cNvPr id="29711" name="Text Box 18"/>
          <p:cNvSpPr txBox="1">
            <a:spLocks noChangeArrowheads="1"/>
          </p:cNvSpPr>
          <p:nvPr/>
        </p:nvSpPr>
        <p:spPr bwMode="auto">
          <a:xfrm>
            <a:off x="3794125" y="2874963"/>
            <a:ext cx="517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……</a:t>
            </a:r>
          </a:p>
        </p:txBody>
      </p:sp>
      <p:sp>
        <p:nvSpPr>
          <p:cNvPr id="29712" name="Text Box 19"/>
          <p:cNvSpPr txBox="1">
            <a:spLocks noChangeArrowheads="1"/>
          </p:cNvSpPr>
          <p:nvPr/>
        </p:nvSpPr>
        <p:spPr bwMode="auto">
          <a:xfrm>
            <a:off x="3870325" y="3560763"/>
            <a:ext cx="517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……</a:t>
            </a:r>
          </a:p>
        </p:txBody>
      </p:sp>
      <p:sp>
        <p:nvSpPr>
          <p:cNvPr id="29713" name="Text Box 20"/>
          <p:cNvSpPr txBox="1">
            <a:spLocks noChangeArrowheads="1"/>
          </p:cNvSpPr>
          <p:nvPr/>
        </p:nvSpPr>
        <p:spPr bwMode="auto">
          <a:xfrm>
            <a:off x="593725" y="2001838"/>
            <a:ext cx="2622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/>
              <a:t>用图形解释如下：</a:t>
            </a:r>
            <a:endParaRPr lang="zh-CN" altLang="en-US" sz="18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04800"/>
            <a:ext cx="8955088" cy="62484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3 、 </a:t>
            </a:r>
            <a:r>
              <a:rPr lang="zh-CN" altLang="en-US" sz="2400" dirty="0" smtClean="0">
                <a:latin typeface="Times New Roman" pitchFamily="18" charset="0"/>
              </a:rPr>
              <a:t>现值和贴现函数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        一个单位本金经过</a:t>
            </a:r>
            <a:r>
              <a:rPr lang="en-US" altLang="zh-CN" sz="2400" dirty="0" smtClean="0">
                <a:latin typeface="Times New Roman" pitchFamily="18" charset="0"/>
              </a:rPr>
              <a:t>t</a:t>
            </a:r>
            <a:r>
              <a:rPr lang="zh-CN" altLang="en-US" sz="2400" dirty="0" smtClean="0">
                <a:latin typeface="Times New Roman" pitchFamily="18" charset="0"/>
              </a:rPr>
              <a:t>年后成为累积值</a:t>
            </a:r>
            <a:r>
              <a:rPr lang="en-US" altLang="zh-CN" sz="2400" dirty="0" smtClean="0">
                <a:latin typeface="Times New Roman" pitchFamily="18" charset="0"/>
              </a:rPr>
              <a:t>a(t)，</a:t>
            </a:r>
            <a:r>
              <a:rPr lang="zh-CN" altLang="en-US" sz="2400" dirty="0" smtClean="0">
                <a:latin typeface="Times New Roman" pitchFamily="18" charset="0"/>
              </a:rPr>
              <a:t>那么一单位累积值在</a:t>
            </a:r>
            <a:r>
              <a:rPr lang="en-US" altLang="zh-CN" sz="2400" dirty="0" smtClean="0">
                <a:latin typeface="Times New Roman" pitchFamily="18" charset="0"/>
              </a:rPr>
              <a:t>t</a:t>
            </a:r>
            <a:r>
              <a:rPr lang="zh-CN" altLang="en-US" sz="2400" dirty="0" smtClean="0">
                <a:latin typeface="Times New Roman" pitchFamily="18" charset="0"/>
              </a:rPr>
              <a:t>年前的值便为1/</a:t>
            </a:r>
            <a:r>
              <a:rPr lang="en-US" altLang="zh-CN" sz="2400" dirty="0" smtClean="0">
                <a:latin typeface="Times New Roman" pitchFamily="18" charset="0"/>
              </a:rPr>
              <a:t>a(t)，</a:t>
            </a:r>
            <a:r>
              <a:rPr lang="zh-CN" altLang="en-US" sz="2400" dirty="0" smtClean="0">
                <a:latin typeface="Times New Roman" pitchFamily="18" charset="0"/>
              </a:rPr>
              <a:t>或者说，1/</a:t>
            </a:r>
            <a:r>
              <a:rPr lang="en-US" altLang="zh-CN" sz="2400" dirty="0" smtClean="0">
                <a:latin typeface="Times New Roman" pitchFamily="18" charset="0"/>
              </a:rPr>
              <a:t>a(t)</a:t>
            </a:r>
            <a:r>
              <a:rPr lang="zh-CN" altLang="en-US" sz="2400" dirty="0" smtClean="0">
                <a:latin typeface="Times New Roman" pitchFamily="18" charset="0"/>
              </a:rPr>
              <a:t>经过</a:t>
            </a:r>
            <a:r>
              <a:rPr lang="en-US" altLang="zh-CN" sz="2400" dirty="0" smtClean="0">
                <a:latin typeface="Times New Roman" pitchFamily="18" charset="0"/>
              </a:rPr>
              <a:t>t</a:t>
            </a:r>
            <a:r>
              <a:rPr lang="zh-CN" altLang="en-US" sz="2400" dirty="0" smtClean="0">
                <a:latin typeface="Times New Roman" pitchFamily="18" charset="0"/>
              </a:rPr>
              <a:t>年后成为一单位元</a:t>
            </a:r>
            <a:r>
              <a:rPr lang="zh-CN" altLang="en-US" sz="2400" dirty="0" smtClean="0">
                <a:latin typeface="Times New Roman" pitchFamily="18" charset="0"/>
              </a:rPr>
              <a:t>。其中的1</a:t>
            </a:r>
            <a:r>
              <a:rPr lang="zh-CN" altLang="en-US" sz="2400" dirty="0" smtClean="0">
                <a:latin typeface="Times New Roman" pitchFamily="18" charset="0"/>
              </a:rPr>
              <a:t>/</a:t>
            </a:r>
            <a:r>
              <a:rPr lang="en-US" altLang="zh-CN" sz="2400" dirty="0" smtClean="0">
                <a:latin typeface="Times New Roman" pitchFamily="18" charset="0"/>
              </a:rPr>
              <a:t>a(t)</a:t>
            </a:r>
            <a:r>
              <a:rPr lang="zh-CN" altLang="en-US" sz="2400" dirty="0" smtClean="0">
                <a:latin typeface="Times New Roman" pitchFamily="18" charset="0"/>
              </a:rPr>
              <a:t>称之为贴现函数，记作</a:t>
            </a:r>
            <a:r>
              <a:rPr lang="en-US" altLang="zh-CN" sz="2400" dirty="0" smtClean="0">
                <a:latin typeface="Times New Roman" pitchFamily="18" charset="0"/>
              </a:rPr>
              <a:t>a</a:t>
            </a:r>
            <a:r>
              <a:rPr lang="en-US" altLang="zh-CN" sz="2400" baseline="30000" dirty="0" smtClean="0">
                <a:latin typeface="Times New Roman" pitchFamily="18" charset="0"/>
              </a:rPr>
              <a:t>-1</a:t>
            </a:r>
            <a:r>
              <a:rPr lang="en-US" altLang="zh-CN" sz="2400" dirty="0" smtClean="0">
                <a:latin typeface="Times New Roman" pitchFamily="18" charset="0"/>
              </a:rPr>
              <a:t>(t)。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单利的贴现函数为：     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复利的贴现函数为：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        我们把现在一单位元在</a:t>
            </a:r>
            <a:r>
              <a:rPr lang="en-US" altLang="zh-CN" sz="2400" dirty="0" smtClean="0">
                <a:latin typeface="Times New Roman" pitchFamily="18" charset="0"/>
              </a:rPr>
              <a:t>t</a:t>
            </a:r>
            <a:r>
              <a:rPr lang="zh-CN" altLang="en-US" sz="2400" dirty="0" smtClean="0">
                <a:latin typeface="Times New Roman" pitchFamily="18" charset="0"/>
              </a:rPr>
              <a:t>年前的值或未来</a:t>
            </a:r>
            <a:r>
              <a:rPr lang="en-US" altLang="zh-CN" sz="2400" dirty="0" smtClean="0">
                <a:latin typeface="Times New Roman" pitchFamily="18" charset="0"/>
              </a:rPr>
              <a:t>t</a:t>
            </a:r>
            <a:r>
              <a:rPr lang="zh-CN" altLang="en-US" sz="2400" dirty="0" smtClean="0">
                <a:latin typeface="Times New Roman" pitchFamily="18" charset="0"/>
              </a:rPr>
              <a:t>年一单位元在现在的值称为</a:t>
            </a:r>
            <a:r>
              <a:rPr lang="en-US" altLang="zh-CN" sz="2400" dirty="0" smtClean="0">
                <a:latin typeface="Times New Roman" pitchFamily="18" charset="0"/>
              </a:rPr>
              <a:t>t</a:t>
            </a:r>
            <a:r>
              <a:rPr lang="zh-CN" altLang="en-US" sz="2400" dirty="0" smtClean="0">
                <a:latin typeface="Times New Roman" pitchFamily="18" charset="0"/>
              </a:rPr>
              <a:t>年现值。在单利方式下，一年的现值为</a:t>
            </a:r>
            <a:r>
              <a:rPr lang="en-US" altLang="zh-CN" sz="2400" dirty="0" smtClean="0">
                <a:latin typeface="Times New Roman" pitchFamily="18" charset="0"/>
              </a:rPr>
              <a:t>l/(</a:t>
            </a:r>
            <a:r>
              <a:rPr lang="en-US" altLang="zh-CN" sz="2400" dirty="0" err="1" smtClean="0">
                <a:latin typeface="Times New Roman" pitchFamily="18" charset="0"/>
              </a:rPr>
              <a:t>l+i</a:t>
            </a:r>
            <a:r>
              <a:rPr lang="zh-CN" altLang="en-US" sz="2400" dirty="0" smtClean="0">
                <a:latin typeface="Times New Roman" pitchFamily="18" charset="0"/>
              </a:rPr>
              <a:t>)</a:t>
            </a:r>
            <a:r>
              <a:rPr lang="zh-CN" altLang="en-US" sz="2400" dirty="0" smtClean="0">
                <a:latin typeface="Times New Roman" pitchFamily="18" charset="0"/>
              </a:rPr>
              <a:t>，两年的现值为</a:t>
            </a:r>
            <a:r>
              <a:rPr lang="en-US" altLang="zh-CN" sz="2400" dirty="0" smtClean="0">
                <a:latin typeface="Times New Roman" pitchFamily="18" charset="0"/>
              </a:rPr>
              <a:t>l/(</a:t>
            </a:r>
            <a:r>
              <a:rPr lang="en-US" altLang="zh-CN" sz="2400" dirty="0" smtClean="0">
                <a:latin typeface="Times New Roman" pitchFamily="18" charset="0"/>
              </a:rPr>
              <a:t>l+2i</a:t>
            </a:r>
            <a:r>
              <a:rPr lang="zh-CN" altLang="en-US" sz="2400" dirty="0" smtClean="0">
                <a:latin typeface="Times New Roman" pitchFamily="18" charset="0"/>
              </a:rPr>
              <a:t>)</a:t>
            </a:r>
            <a:r>
              <a:rPr lang="zh-CN" altLang="en-US" sz="2400" dirty="0" smtClean="0">
                <a:latin typeface="Times New Roman" pitchFamily="18" charset="0"/>
              </a:rPr>
              <a:t>，……</a:t>
            </a:r>
          </a:p>
        </p:txBody>
      </p:sp>
      <p:sp>
        <p:nvSpPr>
          <p:cNvPr id="30723" name="Line 4"/>
          <p:cNvSpPr>
            <a:spLocks noChangeShapeType="1"/>
          </p:cNvSpPr>
          <p:nvPr/>
        </p:nvSpPr>
        <p:spPr bwMode="auto">
          <a:xfrm>
            <a:off x="396875" y="5964238"/>
            <a:ext cx="8382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4" name="Line 5"/>
          <p:cNvSpPr>
            <a:spLocks noChangeShapeType="1"/>
          </p:cNvSpPr>
          <p:nvPr/>
        </p:nvSpPr>
        <p:spPr bwMode="auto">
          <a:xfrm flipV="1">
            <a:off x="396875" y="58118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5" name="Line 6"/>
          <p:cNvSpPr>
            <a:spLocks noChangeShapeType="1"/>
          </p:cNvSpPr>
          <p:nvPr/>
        </p:nvSpPr>
        <p:spPr bwMode="auto">
          <a:xfrm flipV="1">
            <a:off x="1387475" y="58118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6" name="Line 7"/>
          <p:cNvSpPr>
            <a:spLocks noChangeShapeType="1"/>
          </p:cNvSpPr>
          <p:nvPr/>
        </p:nvSpPr>
        <p:spPr bwMode="auto">
          <a:xfrm flipV="1">
            <a:off x="5349875" y="58118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7" name="Text Box 8"/>
          <p:cNvSpPr txBox="1">
            <a:spLocks noChangeArrowheads="1"/>
          </p:cNvSpPr>
          <p:nvPr/>
        </p:nvSpPr>
        <p:spPr bwMode="auto">
          <a:xfrm>
            <a:off x="304800" y="60960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0</a:t>
            </a:r>
          </a:p>
        </p:txBody>
      </p:sp>
      <p:sp>
        <p:nvSpPr>
          <p:cNvPr id="30728" name="Text Box 9"/>
          <p:cNvSpPr txBox="1">
            <a:spLocks noChangeArrowheads="1"/>
          </p:cNvSpPr>
          <p:nvPr/>
        </p:nvSpPr>
        <p:spPr bwMode="auto">
          <a:xfrm>
            <a:off x="1295400" y="60960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30729" name="Text Box 10"/>
          <p:cNvSpPr txBox="1">
            <a:spLocks noChangeArrowheads="1"/>
          </p:cNvSpPr>
          <p:nvPr/>
        </p:nvSpPr>
        <p:spPr bwMode="auto">
          <a:xfrm>
            <a:off x="5257800" y="6019800"/>
            <a:ext cx="2524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zh-CN" sz="1600"/>
              <a:t>t</a:t>
            </a:r>
          </a:p>
        </p:txBody>
      </p:sp>
      <p:sp>
        <p:nvSpPr>
          <p:cNvPr id="30730" name="Text Box 11"/>
          <p:cNvSpPr txBox="1">
            <a:spLocks noChangeArrowheads="1"/>
          </p:cNvSpPr>
          <p:nvPr/>
        </p:nvSpPr>
        <p:spPr bwMode="auto">
          <a:xfrm>
            <a:off x="304800" y="54102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30731" name="Text Box 12"/>
          <p:cNvSpPr txBox="1">
            <a:spLocks noChangeArrowheads="1"/>
          </p:cNvSpPr>
          <p:nvPr/>
        </p:nvSpPr>
        <p:spPr bwMode="auto">
          <a:xfrm>
            <a:off x="5197475" y="5430838"/>
            <a:ext cx="514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zh-CN" sz="1600"/>
              <a:t>a(t)</a:t>
            </a:r>
          </a:p>
        </p:txBody>
      </p:sp>
      <p:sp>
        <p:nvSpPr>
          <p:cNvPr id="30732" name="Line 13"/>
          <p:cNvSpPr>
            <a:spLocks noChangeShapeType="1"/>
          </p:cNvSpPr>
          <p:nvPr/>
        </p:nvSpPr>
        <p:spPr bwMode="auto">
          <a:xfrm>
            <a:off x="1006475" y="5583238"/>
            <a:ext cx="38862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3" name="Text Box 14"/>
          <p:cNvSpPr txBox="1">
            <a:spLocks noChangeArrowheads="1"/>
          </p:cNvSpPr>
          <p:nvPr/>
        </p:nvSpPr>
        <p:spPr bwMode="auto">
          <a:xfrm>
            <a:off x="5273675" y="4973638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30734" name="Text Box 15"/>
          <p:cNvSpPr txBox="1">
            <a:spLocks noChangeArrowheads="1"/>
          </p:cNvSpPr>
          <p:nvPr/>
        </p:nvSpPr>
        <p:spPr bwMode="auto">
          <a:xfrm>
            <a:off x="320675" y="4973638"/>
            <a:ext cx="7032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1/</a:t>
            </a:r>
            <a:r>
              <a:rPr lang="en-US" altLang="zh-CN" sz="1600"/>
              <a:t>a(t)</a:t>
            </a:r>
          </a:p>
        </p:txBody>
      </p:sp>
      <p:sp>
        <p:nvSpPr>
          <p:cNvPr id="30735" name="Line 16"/>
          <p:cNvSpPr>
            <a:spLocks noChangeShapeType="1"/>
          </p:cNvSpPr>
          <p:nvPr/>
        </p:nvSpPr>
        <p:spPr bwMode="auto">
          <a:xfrm flipH="1">
            <a:off x="1235075" y="5202238"/>
            <a:ext cx="36576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6" name="Text Box 17"/>
          <p:cNvSpPr txBox="1">
            <a:spLocks noChangeArrowheads="1"/>
          </p:cNvSpPr>
          <p:nvPr/>
        </p:nvSpPr>
        <p:spPr bwMode="auto">
          <a:xfrm>
            <a:off x="2743200" y="6019800"/>
            <a:ext cx="517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……</a:t>
            </a:r>
          </a:p>
        </p:txBody>
      </p:sp>
      <p:graphicFrame>
        <p:nvGraphicFramePr>
          <p:cNvPr id="30737" name="Object 18"/>
          <p:cNvGraphicFramePr>
            <a:graphicFrameLocks noChangeAspect="1"/>
          </p:cNvGraphicFramePr>
          <p:nvPr/>
        </p:nvGraphicFramePr>
        <p:xfrm>
          <a:off x="2971800" y="1981200"/>
          <a:ext cx="17526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3" name="公式" r:id="rId3" imgW="863225" imgH="431613" progId="Equation.3">
                  <p:embed/>
                </p:oleObj>
              </mc:Choice>
              <mc:Fallback>
                <p:oleObj name="公式" r:id="rId3" imgW="863225" imgH="431613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1981200"/>
                        <a:ext cx="17526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38" name="Object 19"/>
          <p:cNvGraphicFramePr>
            <a:graphicFrameLocks noChangeAspect="1"/>
          </p:cNvGraphicFramePr>
          <p:nvPr/>
        </p:nvGraphicFramePr>
        <p:xfrm>
          <a:off x="2790825" y="2895600"/>
          <a:ext cx="2449513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4" name="公式" r:id="rId5" imgW="1206500" imgH="419100" progId="Equation.3">
                  <p:embed/>
                </p:oleObj>
              </mc:Choice>
              <mc:Fallback>
                <p:oleObj name="公式" r:id="rId5" imgW="1206500" imgH="4191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0825" y="2895600"/>
                        <a:ext cx="2449513" cy="849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8955088" cy="4419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在复利方式下，未来一年后1单位元现值为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两年的现值为                ……；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未来 </a:t>
            </a:r>
            <a:r>
              <a:rPr lang="en-US" altLang="zh-CN" sz="2400" dirty="0" smtClean="0">
                <a:latin typeface="Times New Roman" pitchFamily="18" charset="0"/>
              </a:rPr>
              <a:t>t </a:t>
            </a:r>
            <a:r>
              <a:rPr lang="zh-CN" altLang="en-US" sz="2400" dirty="0" smtClean="0">
                <a:latin typeface="Times New Roman" pitchFamily="18" charset="0"/>
              </a:rPr>
              <a:t>年后1单位元的现值为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通常以        表示复利下1单位元的 </a:t>
            </a:r>
            <a:r>
              <a:rPr lang="en-US" altLang="zh-CN" sz="2400" dirty="0" smtClean="0">
                <a:latin typeface="Times New Roman" pitchFamily="18" charset="0"/>
              </a:rPr>
              <a:t>t </a:t>
            </a:r>
            <a:r>
              <a:rPr lang="zh-CN" altLang="en-US" sz="2400" dirty="0" smtClean="0">
                <a:latin typeface="Times New Roman" pitchFamily="18" charset="0"/>
              </a:rPr>
              <a:t>年现值，即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用坐标表示，</a:t>
            </a:r>
            <a:r>
              <a:rPr lang="zh-CN" altLang="en-US" sz="2400" dirty="0" smtClean="0">
                <a:latin typeface="Times New Roman" pitchFamily="18" charset="0"/>
              </a:rPr>
              <a:t>见</a:t>
            </a:r>
            <a:r>
              <a:rPr lang="zh-CN" altLang="en-US" sz="2400" dirty="0">
                <a:latin typeface="Times New Roman" pitchFamily="18" charset="0"/>
              </a:rPr>
              <a:t>下</a:t>
            </a:r>
            <a:r>
              <a:rPr lang="zh-CN" altLang="en-US" sz="2400" dirty="0" smtClean="0">
                <a:latin typeface="Times New Roman" pitchFamily="18" charset="0"/>
              </a:rPr>
              <a:t>图：</a:t>
            </a:r>
            <a:endParaRPr lang="zh-CN" altLang="en-US" dirty="0" smtClean="0">
              <a:latin typeface="Times New Roman" pitchFamily="18" charset="0"/>
            </a:endParaRPr>
          </a:p>
        </p:txBody>
      </p:sp>
      <p:graphicFrame>
        <p:nvGraphicFramePr>
          <p:cNvPr id="31747" name="Object 4"/>
          <p:cNvGraphicFramePr>
            <a:graphicFrameLocks noChangeAspect="1"/>
          </p:cNvGraphicFramePr>
          <p:nvPr/>
        </p:nvGraphicFramePr>
        <p:xfrm>
          <a:off x="5943600" y="1066800"/>
          <a:ext cx="8096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9" name="公式" r:id="rId3" imgW="406224" imgH="418918" progId="Equation.3">
                  <p:embed/>
                </p:oleObj>
              </mc:Choice>
              <mc:Fallback>
                <p:oleObj name="公式" r:id="rId3" imgW="406224" imgH="418918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1066800"/>
                        <a:ext cx="80962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8" name="Object 5"/>
          <p:cNvGraphicFramePr>
            <a:graphicFrameLocks noChangeAspect="1"/>
          </p:cNvGraphicFramePr>
          <p:nvPr/>
        </p:nvGraphicFramePr>
        <p:xfrm>
          <a:off x="2057400" y="1905000"/>
          <a:ext cx="939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0" name="公式" r:id="rId5" imgW="469900" imgH="419100" progId="Equation.3">
                  <p:embed/>
                </p:oleObj>
              </mc:Choice>
              <mc:Fallback>
                <p:oleObj name="公式" r:id="rId5" imgW="469900" imgH="419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905000"/>
                        <a:ext cx="9398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9" name="Object 6"/>
          <p:cNvGraphicFramePr>
            <a:graphicFrameLocks noChangeAspect="1"/>
          </p:cNvGraphicFramePr>
          <p:nvPr/>
        </p:nvGraphicFramePr>
        <p:xfrm>
          <a:off x="4114800" y="2743200"/>
          <a:ext cx="2057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1" name="公式" r:id="rId7" imgW="1028700" imgH="419100" progId="Equation.3">
                  <p:embed/>
                </p:oleObj>
              </mc:Choice>
              <mc:Fallback>
                <p:oleObj name="公式" r:id="rId7" imgW="1028700" imgH="4191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2743200"/>
                        <a:ext cx="20574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0" name="Object 7"/>
          <p:cNvGraphicFramePr>
            <a:graphicFrameLocks noChangeAspect="1"/>
          </p:cNvGraphicFramePr>
          <p:nvPr/>
        </p:nvGraphicFramePr>
        <p:xfrm>
          <a:off x="1066800" y="3733800"/>
          <a:ext cx="379413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2" name="公式" r:id="rId9" imgW="152268" imgH="203024" progId="Equation.3">
                  <p:embed/>
                </p:oleObj>
              </mc:Choice>
              <mc:Fallback>
                <p:oleObj name="公式" r:id="rId9" imgW="152268" imgH="203024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733800"/>
                        <a:ext cx="379413" cy="50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1" name="Object 8"/>
          <p:cNvGraphicFramePr>
            <a:graphicFrameLocks noChangeAspect="1"/>
          </p:cNvGraphicFramePr>
          <p:nvPr/>
        </p:nvGraphicFramePr>
        <p:xfrm>
          <a:off x="1066800" y="4191000"/>
          <a:ext cx="152400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3" name="公式" r:id="rId11" imgW="723586" imgH="418918" progId="Equation.3">
                  <p:embed/>
                </p:oleObj>
              </mc:Choice>
              <mc:Fallback>
                <p:oleObj name="公式" r:id="rId11" imgW="723586" imgH="418918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191000"/>
                        <a:ext cx="1524000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2" name="Object 9"/>
          <p:cNvGraphicFramePr>
            <a:graphicFrameLocks noChangeAspect="1"/>
          </p:cNvGraphicFramePr>
          <p:nvPr/>
        </p:nvGraphicFramePr>
        <p:xfrm>
          <a:off x="3429000" y="4191000"/>
          <a:ext cx="236220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4" name="公式" r:id="rId13" imgW="1193800" imgH="419100" progId="Equation.3">
                  <p:embed/>
                </p:oleObj>
              </mc:Choice>
              <mc:Fallback>
                <p:oleObj name="公式" r:id="rId13" imgW="1193800" imgH="4191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191000"/>
                        <a:ext cx="2362200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8955088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dirty="0" smtClean="0">
                <a:latin typeface="Times New Roman" pitchFamily="18" charset="0"/>
              </a:rPr>
              <a:t>           设 </a:t>
            </a:r>
            <a:r>
              <a:rPr lang="en-US" altLang="zh-CN" sz="2800" dirty="0" smtClean="0">
                <a:latin typeface="Times New Roman" pitchFamily="18" charset="0"/>
              </a:rPr>
              <a:t>t </a:t>
            </a:r>
            <a:r>
              <a:rPr lang="zh-CN" altLang="en-US" sz="2800" dirty="0" smtClean="0">
                <a:latin typeface="Times New Roman" pitchFamily="18" charset="0"/>
              </a:rPr>
              <a:t>是本金投资使用的时期长度，以</a:t>
            </a:r>
            <a:r>
              <a:rPr lang="en-US" altLang="zh-CN" sz="2800" dirty="0" smtClean="0">
                <a:latin typeface="Times New Roman" pitchFamily="18" charset="0"/>
              </a:rPr>
              <a:t>A(t)</a:t>
            </a:r>
            <a:r>
              <a:rPr lang="zh-CN" altLang="en-US" sz="2800" dirty="0" smtClean="0">
                <a:latin typeface="Times New Roman" pitchFamily="18" charset="0"/>
              </a:rPr>
              <a:t>表示</a:t>
            </a:r>
            <a:r>
              <a:rPr lang="en-US" altLang="zh-CN" sz="2800" dirty="0" smtClean="0">
                <a:latin typeface="Times New Roman" pitchFamily="18" charset="0"/>
              </a:rPr>
              <a:t>t</a:t>
            </a:r>
            <a:r>
              <a:rPr lang="zh-CN" altLang="en-US" sz="2800" dirty="0" smtClean="0">
                <a:latin typeface="Times New Roman" pitchFamily="18" charset="0"/>
              </a:rPr>
              <a:t>时的累积额，假设利率是固定的常量，则</a:t>
            </a:r>
            <a:r>
              <a:rPr lang="en-US" altLang="zh-CN" sz="2800" dirty="0" smtClean="0">
                <a:latin typeface="Times New Roman" pitchFamily="18" charset="0"/>
              </a:rPr>
              <a:t>A(t)</a:t>
            </a:r>
            <a:r>
              <a:rPr lang="zh-CN" altLang="en-US" sz="2800" dirty="0" smtClean="0">
                <a:latin typeface="Times New Roman" pitchFamily="18" charset="0"/>
              </a:rPr>
              <a:t>就是 </a:t>
            </a:r>
            <a:r>
              <a:rPr lang="en-US" altLang="zh-CN" sz="2800" dirty="0" smtClean="0">
                <a:latin typeface="Times New Roman" pitchFamily="18" charset="0"/>
              </a:rPr>
              <a:t>t </a:t>
            </a:r>
            <a:r>
              <a:rPr lang="zh-CN" altLang="en-US" sz="2800" dirty="0" smtClean="0">
                <a:latin typeface="Times New Roman" pitchFamily="18" charset="0"/>
              </a:rPr>
              <a:t>的函数，称为总额函数。当</a:t>
            </a:r>
            <a:r>
              <a:rPr lang="en-US" altLang="zh-CN" sz="2800" dirty="0" smtClean="0">
                <a:latin typeface="Times New Roman" pitchFamily="18" charset="0"/>
              </a:rPr>
              <a:t>t=0</a:t>
            </a:r>
            <a:r>
              <a:rPr lang="zh-CN" altLang="en-US" sz="2800" dirty="0" smtClean="0">
                <a:latin typeface="Times New Roman" pitchFamily="18" charset="0"/>
              </a:rPr>
              <a:t>时，</a:t>
            </a:r>
            <a:r>
              <a:rPr lang="en-US" altLang="zh-CN" sz="2800" dirty="0" smtClean="0">
                <a:latin typeface="Times New Roman" pitchFamily="18" charset="0"/>
              </a:rPr>
              <a:t>A(0)</a:t>
            </a:r>
            <a:r>
              <a:rPr lang="zh-CN" altLang="en-US" sz="2800" dirty="0" smtClean="0">
                <a:latin typeface="Times New Roman" pitchFamily="18" charset="0"/>
              </a:rPr>
              <a:t>就是本金。这里我们只讨论</a:t>
            </a:r>
            <a:r>
              <a:rPr lang="en-US" altLang="zh-CN" sz="2800" dirty="0" smtClean="0">
                <a:latin typeface="Times New Roman" pitchFamily="18" charset="0"/>
              </a:rPr>
              <a:t>t≥0</a:t>
            </a:r>
            <a:r>
              <a:rPr lang="zh-CN" altLang="en-US" sz="2800" dirty="0" smtClean="0">
                <a:latin typeface="Times New Roman" pitchFamily="18" charset="0"/>
              </a:rPr>
              <a:t>的情况，并以年度为计量单位。利息是累积额与本金的差。以</a:t>
            </a:r>
            <a:r>
              <a:rPr lang="en-US" altLang="zh-CN" sz="2800" dirty="0" smtClean="0">
                <a:latin typeface="Times New Roman" pitchFamily="18" charset="0"/>
              </a:rPr>
              <a:t>I(t)</a:t>
            </a:r>
            <a:r>
              <a:rPr lang="zh-CN" altLang="en-US" sz="2800" dirty="0" smtClean="0">
                <a:latin typeface="Times New Roman" pitchFamily="18" charset="0"/>
              </a:rPr>
              <a:t>表示由0到</a:t>
            </a:r>
            <a:r>
              <a:rPr lang="en-US" altLang="zh-CN" sz="2800" dirty="0" smtClean="0">
                <a:latin typeface="Times New Roman" pitchFamily="18" charset="0"/>
              </a:rPr>
              <a:t>t</a:t>
            </a:r>
            <a:r>
              <a:rPr lang="zh-CN" altLang="en-US" sz="2800" dirty="0" smtClean="0">
                <a:latin typeface="Times New Roman" pitchFamily="18" charset="0"/>
              </a:rPr>
              <a:t>时刻的利息额，则：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dirty="0" smtClean="0">
                <a:latin typeface="Times New Roman" pitchFamily="18" charset="0"/>
              </a:rPr>
              <a:t>  0                1           ……                     </a:t>
            </a:r>
            <a:r>
              <a:rPr lang="en-US" altLang="en-US" sz="2800" dirty="0" smtClean="0">
                <a:latin typeface="Times New Roman" pitchFamily="18" charset="0"/>
              </a:rPr>
              <a:t>t</a:t>
            </a:r>
            <a:endParaRPr lang="en-US" altLang="zh-CN" sz="28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8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800" dirty="0" smtClean="0">
                <a:latin typeface="Times New Roman" pitchFamily="18" charset="0"/>
              </a:rPr>
              <a:t>A(0)</a:t>
            </a:r>
            <a:r>
              <a:rPr lang="en-US" altLang="zh-CN" sz="2800" dirty="0" smtClean="0">
                <a:latin typeface="Times New Roman" pitchFamily="18" charset="0"/>
              </a:rPr>
              <a:t>            A(1)      ……                    A(t)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800" dirty="0" smtClean="0">
              <a:latin typeface="Times New Roman" pitchFamily="18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800" dirty="0" smtClean="0">
                <a:latin typeface="Times New Roman" pitchFamily="18" charset="0"/>
              </a:rPr>
              <a:t>           I(t)=A(t)-A(0)         </a:t>
            </a:r>
            <a:r>
              <a:rPr lang="zh-CN" altLang="en-US" sz="2800" dirty="0" smtClean="0">
                <a:latin typeface="Times New Roman" pitchFamily="18" charset="0"/>
              </a:rPr>
              <a:t>利息额=本利和 </a:t>
            </a:r>
            <a:r>
              <a:rPr lang="zh-CN" altLang="en-US" sz="2800" dirty="0" smtClean="0">
                <a:latin typeface="宋体" charset="-122"/>
              </a:rPr>
              <a:t>－</a:t>
            </a:r>
            <a:r>
              <a:rPr lang="zh-CN" altLang="en-US" sz="2800" dirty="0" smtClean="0">
                <a:latin typeface="Times New Roman" pitchFamily="18" charset="0"/>
              </a:rPr>
              <a:t>本金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dirty="0" smtClean="0">
                <a:latin typeface="Times New Roman" pitchFamily="18" charset="0"/>
              </a:rPr>
              <a:t>或      </a:t>
            </a:r>
            <a:r>
              <a:rPr lang="en-US" altLang="zh-CN" sz="2800" dirty="0" smtClean="0">
                <a:latin typeface="Times New Roman" pitchFamily="18" charset="0"/>
              </a:rPr>
              <a:t>A(t)=A(0)+I(t)         </a:t>
            </a:r>
            <a:r>
              <a:rPr lang="zh-CN" altLang="en-US" sz="2800" dirty="0" smtClean="0">
                <a:latin typeface="Times New Roman" pitchFamily="18" charset="0"/>
              </a:rPr>
              <a:t>本利和=本金 + 利息额</a:t>
            </a:r>
            <a:r>
              <a:rPr lang="zh-CN" altLang="en-US" sz="3600" dirty="0" smtClean="0">
                <a:latin typeface="Times New Roman" pitchFamily="18" charset="0"/>
              </a:rPr>
              <a:t> </a:t>
            </a:r>
          </a:p>
        </p:txBody>
      </p:sp>
      <p:sp>
        <p:nvSpPr>
          <p:cNvPr id="14339" name="Line 1028"/>
          <p:cNvSpPr>
            <a:spLocks noChangeShapeType="1"/>
          </p:cNvSpPr>
          <p:nvPr/>
        </p:nvSpPr>
        <p:spPr bwMode="auto">
          <a:xfrm>
            <a:off x="457200" y="3886200"/>
            <a:ext cx="76962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0" name="Line 1030"/>
          <p:cNvSpPr>
            <a:spLocks noChangeShapeType="1"/>
          </p:cNvSpPr>
          <p:nvPr/>
        </p:nvSpPr>
        <p:spPr bwMode="auto">
          <a:xfrm>
            <a:off x="457200" y="38862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1" name="Line 1033"/>
          <p:cNvSpPr>
            <a:spLocks noChangeShapeType="1"/>
          </p:cNvSpPr>
          <p:nvPr/>
        </p:nvSpPr>
        <p:spPr bwMode="auto">
          <a:xfrm>
            <a:off x="1905000" y="37338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2" name="Line 1034"/>
          <p:cNvSpPr>
            <a:spLocks noChangeShapeType="1"/>
          </p:cNvSpPr>
          <p:nvPr/>
        </p:nvSpPr>
        <p:spPr bwMode="auto">
          <a:xfrm>
            <a:off x="5638800" y="37338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0" y="762000"/>
          <a:ext cx="830263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5" name="公式" r:id="rId3" imgW="457200" imgH="419100" progId="Equation.3">
                  <p:embed/>
                </p:oleObj>
              </mc:Choice>
              <mc:Fallback>
                <p:oleObj name="公式" r:id="rId3" imgW="457200" imgH="4191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762000"/>
                        <a:ext cx="830263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1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3501008"/>
            <a:ext cx="8955088" cy="2474913"/>
          </a:xfrm>
        </p:spPr>
        <p:txBody>
          <a:bodyPr/>
          <a:lstStyle/>
          <a:p>
            <a:pPr eaLnBrk="1" hangingPunct="1"/>
            <a:r>
              <a:rPr lang="zh-CN" altLang="en-US" sz="2400" dirty="0" smtClean="0">
                <a:latin typeface="Times New Roman" pitchFamily="18" charset="0"/>
              </a:rPr>
              <a:t>贴现额——如果应该在将来某时期支付的一笔金额提前到现在支付，则支付额中应扣除一部分金额，这个扣除额称为</a:t>
            </a:r>
            <a:r>
              <a:rPr lang="zh-CN" altLang="en-US" sz="2400" dirty="0" smtClean="0">
                <a:solidFill>
                  <a:schemeClr val="hlink"/>
                </a:solidFill>
                <a:latin typeface="Times New Roman" pitchFamily="18" charset="0"/>
              </a:rPr>
              <a:t>贴现</a:t>
            </a:r>
            <a:r>
              <a:rPr lang="zh-CN" altLang="en-US" sz="2400" dirty="0" smtClean="0">
                <a:solidFill>
                  <a:schemeClr val="hlink"/>
                </a:solidFill>
                <a:latin typeface="Times New Roman" pitchFamily="18" charset="0"/>
              </a:rPr>
              <a:t>额</a:t>
            </a:r>
            <a:endParaRPr lang="en-US" altLang="zh-CN" sz="2400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/>
            <a:endParaRPr lang="en-US" altLang="zh-CN" sz="2400" dirty="0">
              <a:solidFill>
                <a:schemeClr val="hlink"/>
              </a:solidFill>
              <a:latin typeface="Times New Roman" pitchFamily="18" charset="0"/>
            </a:endParaRPr>
          </a:p>
          <a:p>
            <a:pPr marL="0" indent="0" eaLnBrk="1" hangingPunct="1">
              <a:buNone/>
            </a:pPr>
            <a:r>
              <a:rPr lang="zh-CN" altLang="en-US" sz="2400" dirty="0" smtClean="0">
                <a:latin typeface="Times New Roman" pitchFamily="18" charset="0"/>
              </a:rPr>
              <a:t>例如</a:t>
            </a:r>
            <a:r>
              <a:rPr lang="zh-CN" altLang="en-US" sz="2400" dirty="0" smtClean="0">
                <a:latin typeface="Times New Roman" pitchFamily="18" charset="0"/>
              </a:rPr>
              <a:t>，一年后将要支付的一笔金额为</a:t>
            </a:r>
            <a:r>
              <a:rPr lang="en-US" altLang="en-US" sz="2400" dirty="0" smtClean="0">
                <a:latin typeface="Times New Roman" pitchFamily="18" charset="0"/>
              </a:rPr>
              <a:t>A(1)</a:t>
            </a:r>
            <a:r>
              <a:rPr lang="en-US" altLang="zh-CN" sz="2400" dirty="0" smtClean="0">
                <a:latin typeface="Times New Roman" pitchFamily="18" charset="0"/>
              </a:rPr>
              <a:t>，</a:t>
            </a:r>
            <a:r>
              <a:rPr lang="zh-CN" altLang="en-US" sz="2400" dirty="0" smtClean="0">
                <a:latin typeface="Times New Roman" pitchFamily="18" charset="0"/>
              </a:rPr>
              <a:t>如果提前到现在支付，应扣除的贴现额为</a:t>
            </a:r>
            <a:r>
              <a:rPr lang="en-US" altLang="en-US" sz="2400" dirty="0" smtClean="0">
                <a:latin typeface="Times New Roman" pitchFamily="18" charset="0"/>
              </a:rPr>
              <a:t>A(1)-A(0)</a:t>
            </a:r>
            <a:r>
              <a:rPr lang="en-US" altLang="zh-CN" sz="2400" dirty="0" smtClean="0">
                <a:latin typeface="Times New Roman" pitchFamily="18" charset="0"/>
              </a:rPr>
              <a:t>。</a:t>
            </a:r>
            <a:r>
              <a:rPr lang="zh-CN" altLang="en-US" sz="2400" dirty="0" smtClean="0">
                <a:latin typeface="Times New Roman" pitchFamily="18" charset="0"/>
              </a:rPr>
              <a:t>再如，</a:t>
            </a:r>
            <a:r>
              <a:rPr lang="en-US" altLang="en-US" sz="2400" dirty="0" smtClean="0">
                <a:latin typeface="Times New Roman" pitchFamily="18" charset="0"/>
              </a:rPr>
              <a:t>A(5)-A(0)</a:t>
            </a:r>
            <a:r>
              <a:rPr lang="zh-CN" altLang="en-US" sz="2400" dirty="0" smtClean="0">
                <a:latin typeface="Times New Roman" pitchFamily="18" charset="0"/>
              </a:rPr>
              <a:t>表示5年后将要支付的金额提前到现在支付应扣除的贴现额。</a:t>
            </a:r>
          </a:p>
        </p:txBody>
      </p:sp>
      <p:sp>
        <p:nvSpPr>
          <p:cNvPr id="32772" name="Line 5"/>
          <p:cNvSpPr>
            <a:spLocks noChangeShapeType="1"/>
          </p:cNvSpPr>
          <p:nvPr/>
        </p:nvSpPr>
        <p:spPr bwMode="auto">
          <a:xfrm>
            <a:off x="396875" y="1849438"/>
            <a:ext cx="84582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3" name="Line 6"/>
          <p:cNvSpPr>
            <a:spLocks noChangeShapeType="1"/>
          </p:cNvSpPr>
          <p:nvPr/>
        </p:nvSpPr>
        <p:spPr bwMode="auto">
          <a:xfrm flipV="1">
            <a:off x="396875" y="16970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4" name="Line 7"/>
          <p:cNvSpPr>
            <a:spLocks noChangeShapeType="1"/>
          </p:cNvSpPr>
          <p:nvPr/>
        </p:nvSpPr>
        <p:spPr bwMode="auto">
          <a:xfrm flipV="1">
            <a:off x="2835275" y="16970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5" name="Line 8"/>
          <p:cNvSpPr>
            <a:spLocks noChangeShapeType="1"/>
          </p:cNvSpPr>
          <p:nvPr/>
        </p:nvSpPr>
        <p:spPr bwMode="auto">
          <a:xfrm flipV="1">
            <a:off x="3825875" y="16970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6" name="Line 12"/>
          <p:cNvSpPr>
            <a:spLocks noChangeShapeType="1"/>
          </p:cNvSpPr>
          <p:nvPr/>
        </p:nvSpPr>
        <p:spPr bwMode="auto">
          <a:xfrm flipV="1">
            <a:off x="4816475" y="16970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7" name="Line 14"/>
          <p:cNvSpPr>
            <a:spLocks noChangeShapeType="1"/>
          </p:cNvSpPr>
          <p:nvPr/>
        </p:nvSpPr>
        <p:spPr bwMode="auto">
          <a:xfrm flipV="1">
            <a:off x="5883275" y="16970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8" name="Line 15"/>
          <p:cNvSpPr>
            <a:spLocks noChangeShapeType="1"/>
          </p:cNvSpPr>
          <p:nvPr/>
        </p:nvSpPr>
        <p:spPr bwMode="auto">
          <a:xfrm flipV="1">
            <a:off x="6873875" y="16970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9" name="Line 18"/>
          <p:cNvSpPr>
            <a:spLocks noChangeShapeType="1"/>
          </p:cNvSpPr>
          <p:nvPr/>
        </p:nvSpPr>
        <p:spPr bwMode="auto">
          <a:xfrm flipV="1">
            <a:off x="8474075" y="16970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80" name="Text Box 19"/>
          <p:cNvSpPr txBox="1">
            <a:spLocks noChangeArrowheads="1"/>
          </p:cNvSpPr>
          <p:nvPr/>
        </p:nvSpPr>
        <p:spPr bwMode="auto">
          <a:xfrm>
            <a:off x="304800" y="1212850"/>
            <a:ext cx="184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endParaRPr lang="zh-CN" altLang="en-US" sz="1600"/>
          </a:p>
        </p:txBody>
      </p:sp>
      <p:graphicFrame>
        <p:nvGraphicFramePr>
          <p:cNvPr id="32781" name="Object 20"/>
          <p:cNvGraphicFramePr>
            <a:graphicFrameLocks noChangeAspect="1"/>
          </p:cNvGraphicFramePr>
          <p:nvPr/>
        </p:nvGraphicFramePr>
        <p:xfrm>
          <a:off x="2214563" y="782638"/>
          <a:ext cx="85407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6" name="公式" r:id="rId5" imgW="469900" imgH="419100" progId="Equation.3">
                  <p:embed/>
                </p:oleObj>
              </mc:Choice>
              <mc:Fallback>
                <p:oleObj name="公式" r:id="rId5" imgW="469900" imgH="4191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4563" y="782638"/>
                        <a:ext cx="854075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82" name="Object 21"/>
          <p:cNvGraphicFramePr>
            <a:graphicFrameLocks noChangeAspect="1"/>
          </p:cNvGraphicFramePr>
          <p:nvPr/>
        </p:nvGraphicFramePr>
        <p:xfrm>
          <a:off x="3416300" y="782638"/>
          <a:ext cx="735013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7" name="公式" r:id="rId7" imgW="406224" imgH="418918" progId="Equation.3">
                  <p:embed/>
                </p:oleObj>
              </mc:Choice>
              <mc:Fallback>
                <p:oleObj name="公式" r:id="rId7" imgW="406224" imgH="418918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6300" y="782638"/>
                        <a:ext cx="735013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83" name="Text Box 22"/>
          <p:cNvSpPr txBox="1">
            <a:spLocks noChangeArrowheads="1"/>
          </p:cNvSpPr>
          <p:nvPr/>
        </p:nvSpPr>
        <p:spPr bwMode="auto">
          <a:xfrm>
            <a:off x="4724400" y="9906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32784" name="Text Box 23"/>
          <p:cNvSpPr txBox="1">
            <a:spLocks noChangeArrowheads="1"/>
          </p:cNvSpPr>
          <p:nvPr/>
        </p:nvSpPr>
        <p:spPr bwMode="auto">
          <a:xfrm>
            <a:off x="304800" y="1905000"/>
            <a:ext cx="3270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-</a:t>
            </a:r>
            <a:r>
              <a:rPr lang="en-US" altLang="zh-CN" sz="1600"/>
              <a:t>t</a:t>
            </a:r>
          </a:p>
        </p:txBody>
      </p:sp>
      <p:sp>
        <p:nvSpPr>
          <p:cNvPr id="32785" name="Text Box 25"/>
          <p:cNvSpPr txBox="1">
            <a:spLocks noChangeArrowheads="1"/>
          </p:cNvSpPr>
          <p:nvPr/>
        </p:nvSpPr>
        <p:spPr bwMode="auto">
          <a:xfrm>
            <a:off x="2667000" y="1905000"/>
            <a:ext cx="3698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-2</a:t>
            </a:r>
          </a:p>
        </p:txBody>
      </p:sp>
      <p:sp>
        <p:nvSpPr>
          <p:cNvPr id="32786" name="Text Box 26"/>
          <p:cNvSpPr txBox="1">
            <a:spLocks noChangeArrowheads="1"/>
          </p:cNvSpPr>
          <p:nvPr/>
        </p:nvSpPr>
        <p:spPr bwMode="auto">
          <a:xfrm>
            <a:off x="3673475" y="1925638"/>
            <a:ext cx="3698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-1</a:t>
            </a:r>
          </a:p>
        </p:txBody>
      </p:sp>
      <p:sp>
        <p:nvSpPr>
          <p:cNvPr id="32787" name="Text Box 27"/>
          <p:cNvSpPr txBox="1">
            <a:spLocks noChangeArrowheads="1"/>
          </p:cNvSpPr>
          <p:nvPr/>
        </p:nvSpPr>
        <p:spPr bwMode="auto">
          <a:xfrm>
            <a:off x="4664075" y="1925638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0</a:t>
            </a:r>
          </a:p>
        </p:txBody>
      </p:sp>
      <p:sp>
        <p:nvSpPr>
          <p:cNvPr id="32788" name="Text Box 28"/>
          <p:cNvSpPr txBox="1">
            <a:spLocks noChangeArrowheads="1"/>
          </p:cNvSpPr>
          <p:nvPr/>
        </p:nvSpPr>
        <p:spPr bwMode="auto">
          <a:xfrm>
            <a:off x="5791200" y="19050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32789" name="Text Box 29"/>
          <p:cNvSpPr txBox="1">
            <a:spLocks noChangeArrowheads="1"/>
          </p:cNvSpPr>
          <p:nvPr/>
        </p:nvSpPr>
        <p:spPr bwMode="auto">
          <a:xfrm>
            <a:off x="6781800" y="19050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2</a:t>
            </a:r>
          </a:p>
        </p:txBody>
      </p:sp>
      <p:sp>
        <p:nvSpPr>
          <p:cNvPr id="32790" name="Text Box 30"/>
          <p:cNvSpPr txBox="1">
            <a:spLocks noChangeArrowheads="1"/>
          </p:cNvSpPr>
          <p:nvPr/>
        </p:nvSpPr>
        <p:spPr bwMode="auto">
          <a:xfrm>
            <a:off x="8305800" y="1905000"/>
            <a:ext cx="2524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zh-CN" sz="1600"/>
              <a:t>t</a:t>
            </a:r>
          </a:p>
        </p:txBody>
      </p:sp>
      <p:sp>
        <p:nvSpPr>
          <p:cNvPr id="32791" name="Text Box 31"/>
          <p:cNvSpPr txBox="1">
            <a:spLocks noChangeArrowheads="1"/>
          </p:cNvSpPr>
          <p:nvPr/>
        </p:nvSpPr>
        <p:spPr bwMode="auto">
          <a:xfrm>
            <a:off x="1295400" y="1905000"/>
            <a:ext cx="517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……</a:t>
            </a:r>
          </a:p>
        </p:txBody>
      </p:sp>
      <p:sp>
        <p:nvSpPr>
          <p:cNvPr id="32792" name="Text Box 32"/>
          <p:cNvSpPr txBox="1">
            <a:spLocks noChangeArrowheads="1"/>
          </p:cNvSpPr>
          <p:nvPr/>
        </p:nvSpPr>
        <p:spPr bwMode="auto">
          <a:xfrm>
            <a:off x="1219200" y="990600"/>
            <a:ext cx="517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……</a:t>
            </a:r>
          </a:p>
        </p:txBody>
      </p:sp>
      <p:graphicFrame>
        <p:nvGraphicFramePr>
          <p:cNvPr id="32793" name="Object 33"/>
          <p:cNvGraphicFramePr>
            <a:graphicFrameLocks noChangeAspect="1"/>
          </p:cNvGraphicFramePr>
          <p:nvPr/>
        </p:nvGraphicFramePr>
        <p:xfrm>
          <a:off x="5502275" y="935038"/>
          <a:ext cx="7620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8" name="公式" r:id="rId9" imgW="419100" imgH="228600" progId="Equation.3">
                  <p:embed/>
                </p:oleObj>
              </mc:Choice>
              <mc:Fallback>
                <p:oleObj name="公式" r:id="rId9" imgW="419100" imgH="228600" progId="Equation.3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2275" y="935038"/>
                        <a:ext cx="762000" cy="41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94" name="Object 34"/>
          <p:cNvGraphicFramePr>
            <a:graphicFrameLocks noChangeAspect="1"/>
          </p:cNvGraphicFramePr>
          <p:nvPr/>
        </p:nvGraphicFramePr>
        <p:xfrm>
          <a:off x="6559550" y="935038"/>
          <a:ext cx="782638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9" name="公式" r:id="rId11" imgW="431613" imgH="228501" progId="Equation.3">
                  <p:embed/>
                </p:oleObj>
              </mc:Choice>
              <mc:Fallback>
                <p:oleObj name="公式" r:id="rId11" imgW="431613" imgH="228501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9550" y="935038"/>
                        <a:ext cx="782638" cy="41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95" name="Object 35"/>
          <p:cNvGraphicFramePr>
            <a:graphicFrameLocks noChangeAspect="1"/>
          </p:cNvGraphicFramePr>
          <p:nvPr/>
        </p:nvGraphicFramePr>
        <p:xfrm>
          <a:off x="8016875" y="935038"/>
          <a:ext cx="7620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0" name="公式" r:id="rId13" imgW="419100" imgH="228600" progId="Equation.3">
                  <p:embed/>
                </p:oleObj>
              </mc:Choice>
              <mc:Fallback>
                <p:oleObj name="公式" r:id="rId13" imgW="419100" imgH="22860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16875" y="935038"/>
                        <a:ext cx="762000" cy="41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96" name="Text Box 36"/>
          <p:cNvSpPr txBox="1">
            <a:spLocks noChangeArrowheads="1"/>
          </p:cNvSpPr>
          <p:nvPr/>
        </p:nvSpPr>
        <p:spPr bwMode="auto">
          <a:xfrm>
            <a:off x="7467600" y="914400"/>
            <a:ext cx="517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……</a:t>
            </a:r>
          </a:p>
        </p:txBody>
      </p:sp>
      <p:sp>
        <p:nvSpPr>
          <p:cNvPr id="32797" name="Text Box 37"/>
          <p:cNvSpPr txBox="1">
            <a:spLocks noChangeArrowheads="1"/>
          </p:cNvSpPr>
          <p:nvPr/>
        </p:nvSpPr>
        <p:spPr bwMode="auto">
          <a:xfrm>
            <a:off x="7483475" y="1849438"/>
            <a:ext cx="517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……</a:t>
            </a:r>
          </a:p>
        </p:txBody>
      </p:sp>
      <p:sp>
        <p:nvSpPr>
          <p:cNvPr id="32798" name="Text Box 38"/>
          <p:cNvSpPr txBox="1">
            <a:spLocks noChangeArrowheads="1"/>
          </p:cNvSpPr>
          <p:nvPr/>
        </p:nvSpPr>
        <p:spPr bwMode="auto">
          <a:xfrm>
            <a:off x="1835150" y="2420938"/>
            <a:ext cx="61499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在数标轴上的每个时点的数据是等值的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71600"/>
            <a:ext cx="8839200" cy="4114800"/>
          </a:xfrm>
        </p:spPr>
        <p:txBody>
          <a:bodyPr/>
          <a:lstStyle/>
          <a:p>
            <a:pPr eaLnBrk="1" hangingPunct="1"/>
            <a:r>
              <a:rPr lang="zh-CN" altLang="en-US" sz="2400" dirty="0" smtClean="0">
                <a:latin typeface="Times New Roman" pitchFamily="18" charset="0"/>
              </a:rPr>
              <a:t>贴现率——单位货币额在单位时间内的贴现额。即：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/>
            <a:r>
              <a:rPr lang="zh-CN" altLang="en-US" sz="2400" dirty="0" smtClean="0">
                <a:latin typeface="Times New Roman" pitchFamily="18" charset="0"/>
              </a:rPr>
              <a:t>实际贴现率——若单位时间以</a:t>
            </a:r>
            <a:r>
              <a:rPr lang="zh-CN" altLang="en-US" sz="2400" dirty="0" smtClean="0">
                <a:solidFill>
                  <a:schemeClr val="hlink"/>
                </a:solidFill>
                <a:latin typeface="Times New Roman" pitchFamily="18" charset="0"/>
              </a:rPr>
              <a:t>年度</a:t>
            </a:r>
            <a:r>
              <a:rPr lang="zh-CN" altLang="en-US" sz="2400" dirty="0" smtClean="0">
                <a:latin typeface="Times New Roman" pitchFamily="18" charset="0"/>
              </a:rPr>
              <a:t>为单位，这时的贴现率称为实际贴现率。通常用</a:t>
            </a:r>
            <a:r>
              <a:rPr lang="en-US" altLang="zh-CN" sz="2400" dirty="0" smtClean="0">
                <a:latin typeface="Times New Roman" pitchFamily="18" charset="0"/>
              </a:rPr>
              <a:t>d </a:t>
            </a:r>
            <a:r>
              <a:rPr lang="zh-CN" altLang="en-US" sz="2400" dirty="0" smtClean="0">
                <a:latin typeface="Times New Roman" pitchFamily="18" charset="0"/>
              </a:rPr>
              <a:t>表示贴现率。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                </a:t>
            </a:r>
          </a:p>
        </p:txBody>
      </p:sp>
      <p:graphicFrame>
        <p:nvGraphicFramePr>
          <p:cNvPr id="33795" name="Object 5"/>
          <p:cNvGraphicFramePr>
            <a:graphicFrameLocks noChangeAspect="1"/>
          </p:cNvGraphicFramePr>
          <p:nvPr/>
        </p:nvGraphicFramePr>
        <p:xfrm>
          <a:off x="2209800" y="1981200"/>
          <a:ext cx="3810000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9" name="公式" r:id="rId3" imgW="1739900" imgH="419100" progId="Equation.3">
                  <p:embed/>
                </p:oleObj>
              </mc:Choice>
              <mc:Fallback>
                <p:oleObj name="公式" r:id="rId3" imgW="1739900" imgH="419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981200"/>
                        <a:ext cx="3810000" cy="915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8561979"/>
              </p:ext>
            </p:extLst>
          </p:nvPr>
        </p:nvGraphicFramePr>
        <p:xfrm>
          <a:off x="2286000" y="4572000"/>
          <a:ext cx="3505200" cy="814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0" name="公式" r:id="rId5" imgW="1803400" imgH="419100" progId="Equation.3">
                  <p:embed/>
                </p:oleObj>
              </mc:Choice>
              <mc:Fallback>
                <p:oleObj name="公式" r:id="rId5" imgW="1803400" imgH="4191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4572000"/>
                        <a:ext cx="3505200" cy="814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 bwMode="auto">
          <a:xfrm>
            <a:off x="2195736" y="4509120"/>
            <a:ext cx="3744416" cy="936104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ahoma" pitchFamily="34" charset="0"/>
              <a:ea typeface="宋体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8955088" cy="5715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第</a:t>
            </a:r>
            <a:r>
              <a:rPr lang="en-US" altLang="zh-CN" sz="2400" dirty="0" smtClean="0">
                <a:latin typeface="Times New Roman" pitchFamily="18" charset="0"/>
              </a:rPr>
              <a:t>n</a:t>
            </a:r>
            <a:r>
              <a:rPr lang="zh-CN" altLang="en-US" sz="2400" dirty="0" smtClean="0">
                <a:latin typeface="Times New Roman" pitchFamily="18" charset="0"/>
              </a:rPr>
              <a:t>年的贴现率为：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solidFill>
                  <a:schemeClr val="hlink"/>
                </a:solidFill>
                <a:latin typeface="Times New Roman" pitchFamily="18" charset="0"/>
              </a:rPr>
              <a:t>提请注意：第</a:t>
            </a:r>
            <a:r>
              <a:rPr lang="en-US" altLang="zh-CN" sz="2400" dirty="0" smtClean="0">
                <a:solidFill>
                  <a:schemeClr val="hlink"/>
                </a:solidFill>
                <a:latin typeface="Times New Roman" pitchFamily="18" charset="0"/>
              </a:rPr>
              <a:t>n</a:t>
            </a:r>
            <a:r>
              <a:rPr lang="zh-CN" altLang="en-US" sz="2400" dirty="0" smtClean="0">
                <a:solidFill>
                  <a:schemeClr val="hlink"/>
                </a:solidFill>
                <a:latin typeface="Times New Roman" pitchFamily="18" charset="0"/>
              </a:rPr>
              <a:t>年的利率为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solidFill>
                <a:schemeClr val="hlink"/>
              </a:solidFill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由以上公式可得出贴现率与利率的关系：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以及：</a:t>
            </a:r>
            <a:endParaRPr lang="zh-CN" altLang="en-US" dirty="0" smtClean="0">
              <a:latin typeface="Times New Roman" pitchFamily="18" charset="0"/>
            </a:endParaRPr>
          </a:p>
        </p:txBody>
      </p:sp>
      <p:graphicFrame>
        <p:nvGraphicFramePr>
          <p:cNvPr id="3481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0868920"/>
              </p:ext>
            </p:extLst>
          </p:nvPr>
        </p:nvGraphicFramePr>
        <p:xfrm>
          <a:off x="2743200" y="1143000"/>
          <a:ext cx="4443413" cy="814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8" name="公式" r:id="rId3" imgW="2286000" imgH="419100" progId="Equation.3">
                  <p:embed/>
                </p:oleObj>
              </mc:Choice>
              <mc:Fallback>
                <p:oleObj name="公式" r:id="rId3" imgW="2286000" imgH="4191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1143000"/>
                        <a:ext cx="4443413" cy="814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hlink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0" name="Object 5"/>
          <p:cNvGraphicFramePr>
            <a:graphicFrameLocks noChangeAspect="1"/>
          </p:cNvGraphicFramePr>
          <p:nvPr/>
        </p:nvGraphicFramePr>
        <p:xfrm>
          <a:off x="3886200" y="2286000"/>
          <a:ext cx="4344988" cy="814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9" name="公式" r:id="rId5" imgW="2235200" imgH="419100" progId="Equation.3">
                  <p:embed/>
                </p:oleObj>
              </mc:Choice>
              <mc:Fallback>
                <p:oleObj name="公式" r:id="rId5" imgW="2235200" imgH="419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2286000"/>
                        <a:ext cx="4344988" cy="814388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hlink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1" name="Object 6"/>
          <p:cNvGraphicFramePr>
            <a:graphicFrameLocks noChangeAspect="1"/>
          </p:cNvGraphicFramePr>
          <p:nvPr/>
        </p:nvGraphicFramePr>
        <p:xfrm>
          <a:off x="1371600" y="3810000"/>
          <a:ext cx="396240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0" name="公式" r:id="rId7" imgW="1727200" imgH="419100" progId="Equation.3">
                  <p:embed/>
                </p:oleObj>
              </mc:Choice>
              <mc:Fallback>
                <p:oleObj name="公式" r:id="rId7" imgW="1727200" imgH="4191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810000"/>
                        <a:ext cx="3962400" cy="962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2" name="Object 7"/>
          <p:cNvGraphicFramePr>
            <a:graphicFrameLocks noChangeAspect="1"/>
          </p:cNvGraphicFramePr>
          <p:nvPr/>
        </p:nvGraphicFramePr>
        <p:xfrm>
          <a:off x="1447800" y="4953000"/>
          <a:ext cx="1219200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1" name="公式" r:id="rId9" imgW="545863" imgH="393529" progId="Equation.3">
                  <p:embed/>
                </p:oleObj>
              </mc:Choice>
              <mc:Fallback>
                <p:oleObj name="公式" r:id="rId9" imgW="545863" imgH="393529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4953000"/>
                        <a:ext cx="1219200" cy="879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3" name="Text Box 8"/>
          <p:cNvSpPr txBox="1">
            <a:spLocks noChangeArrowheads="1"/>
          </p:cNvSpPr>
          <p:nvPr/>
        </p:nvSpPr>
        <p:spPr bwMode="auto">
          <a:xfrm>
            <a:off x="6011863" y="3500438"/>
            <a:ext cx="31321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/>
              <a:t>利率一般大于贴现率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2627784" y="1052736"/>
            <a:ext cx="4680520" cy="1008112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85800"/>
            <a:ext cx="8955088" cy="5446713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举例</a:t>
            </a:r>
            <a:r>
              <a:rPr lang="zh-CN" altLang="en-US" sz="2400" dirty="0" smtClean="0">
                <a:latin typeface="Times New Roman" pitchFamily="18" charset="0"/>
              </a:rPr>
              <a:t>：假定利息率为8%，按复利计息，100元本金10年后本利和为</a:t>
            </a:r>
            <a:r>
              <a:rPr lang="en-US" altLang="en-US" sz="2400" dirty="0" smtClean="0">
                <a:latin typeface="Times New Roman" pitchFamily="18" charset="0"/>
              </a:rPr>
              <a:t>A(10)=</a:t>
            </a:r>
            <a:r>
              <a:rPr lang="en-US" altLang="zh-CN" sz="2400" dirty="0" smtClean="0">
                <a:latin typeface="Times New Roman" pitchFamily="18" charset="0"/>
              </a:rPr>
              <a:t>100*（1+8%）^10=215.9；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    9年后的本利和为</a:t>
            </a:r>
            <a:r>
              <a:rPr lang="en-US" altLang="zh-CN" sz="2400" dirty="0" smtClean="0">
                <a:latin typeface="Times New Roman" pitchFamily="18" charset="0"/>
              </a:rPr>
              <a:t>A(9)=100*（1+8%）^9= 199.9</a:t>
            </a:r>
            <a:r>
              <a:rPr lang="zh-CN" altLang="en-US" sz="2400" dirty="0" smtClean="0">
                <a:latin typeface="Times New Roman" pitchFamily="18" charset="0"/>
              </a:rPr>
              <a:t>元，第10年的贴现率为：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我们注意到，按复利计息时：              ，  并且                   也同样成立，因为：</a:t>
            </a:r>
          </a:p>
        </p:txBody>
      </p:sp>
      <p:graphicFrame>
        <p:nvGraphicFramePr>
          <p:cNvPr id="35843" name="Object 4"/>
          <p:cNvGraphicFramePr>
            <a:graphicFrameLocks noChangeAspect="1"/>
          </p:cNvGraphicFramePr>
          <p:nvPr/>
        </p:nvGraphicFramePr>
        <p:xfrm>
          <a:off x="1676400" y="2286000"/>
          <a:ext cx="541020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1" name="公式" r:id="rId3" imgW="2616200" imgH="419100" progId="Equation.3">
                  <p:embed/>
                </p:oleObj>
              </mc:Choice>
              <mc:Fallback>
                <p:oleObj name="公式" r:id="rId3" imgW="2616200" imgH="4191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286000"/>
                        <a:ext cx="5410200" cy="86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4" name="Object 5"/>
          <p:cNvGraphicFramePr>
            <a:graphicFrameLocks noChangeAspect="1"/>
          </p:cNvGraphicFramePr>
          <p:nvPr/>
        </p:nvGraphicFramePr>
        <p:xfrm>
          <a:off x="4114800" y="3581400"/>
          <a:ext cx="83820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2" name="公式" r:id="rId5" imgW="342751" imgH="228501" progId="Equation.3">
                  <p:embed/>
                </p:oleObj>
              </mc:Choice>
              <mc:Fallback>
                <p:oleObj name="公式" r:id="rId5" imgW="342751" imgH="228501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581400"/>
                        <a:ext cx="838200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5" name="Object 6"/>
          <p:cNvGraphicFramePr>
            <a:graphicFrameLocks noChangeAspect="1"/>
          </p:cNvGraphicFramePr>
          <p:nvPr/>
        </p:nvGraphicFramePr>
        <p:xfrm>
          <a:off x="6324600" y="3581400"/>
          <a:ext cx="12192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3" name="公式" r:id="rId7" imgW="444307" imgH="228501" progId="Equation.3">
                  <p:embed/>
                </p:oleObj>
              </mc:Choice>
              <mc:Fallback>
                <p:oleObj name="公式" r:id="rId7" imgW="444307" imgH="228501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3581400"/>
                        <a:ext cx="1219200" cy="523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6" name="Object 7"/>
          <p:cNvGraphicFramePr>
            <a:graphicFrameLocks noChangeAspect="1"/>
          </p:cNvGraphicFramePr>
          <p:nvPr/>
        </p:nvGraphicFramePr>
        <p:xfrm>
          <a:off x="990600" y="4876800"/>
          <a:ext cx="5437188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4" name="公式" r:id="rId9" imgW="2628900" imgH="444500" progId="Equation.3">
                  <p:embed/>
                </p:oleObj>
              </mc:Choice>
              <mc:Fallback>
                <p:oleObj name="公式" r:id="rId9" imgW="2628900" imgH="4445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4876800"/>
                        <a:ext cx="5437188" cy="915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8955088" cy="49133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800" smtClean="0"/>
              <a:t>所以，公式                   就可以写成：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800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smtClean="0"/>
              <a:t>公式还可变形为：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800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smtClean="0"/>
              <a:t>注意到：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800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smtClean="0"/>
              <a:t>或者：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smtClean="0"/>
              <a:t>上例中的贴现率可直接用公式计算：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smtClean="0"/>
              <a:t>从以上例子中可以看出：</a:t>
            </a:r>
            <a:endParaRPr lang="zh-CN" altLang="en-US" sz="3600" smtClean="0"/>
          </a:p>
        </p:txBody>
      </p:sp>
      <p:graphicFrame>
        <p:nvGraphicFramePr>
          <p:cNvPr id="36867" name="Object 6"/>
          <p:cNvGraphicFramePr>
            <a:graphicFrameLocks noChangeAspect="1"/>
          </p:cNvGraphicFramePr>
          <p:nvPr/>
        </p:nvGraphicFramePr>
        <p:xfrm>
          <a:off x="2133600" y="1066800"/>
          <a:ext cx="12954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09" name="公式" r:id="rId3" imgW="660113" imgH="431613" progId="Equation.3">
                  <p:embed/>
                </p:oleObj>
              </mc:Choice>
              <mc:Fallback>
                <p:oleObj name="公式" r:id="rId3" imgW="660113" imgH="431613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1066800"/>
                        <a:ext cx="1295400" cy="842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68" name="Object 7"/>
          <p:cNvGraphicFramePr>
            <a:graphicFrameLocks noChangeAspect="1"/>
          </p:cNvGraphicFramePr>
          <p:nvPr/>
        </p:nvGraphicFramePr>
        <p:xfrm>
          <a:off x="6096000" y="1066800"/>
          <a:ext cx="1143000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0" name="公式" r:id="rId5" imgW="545863" imgH="393529" progId="Equation.3">
                  <p:embed/>
                </p:oleObj>
              </mc:Choice>
              <mc:Fallback>
                <p:oleObj name="公式" r:id="rId5" imgW="545863" imgH="393529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1066800"/>
                        <a:ext cx="1143000" cy="82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69" name="Object 8"/>
          <p:cNvGraphicFramePr>
            <a:graphicFrameLocks noChangeAspect="1"/>
          </p:cNvGraphicFramePr>
          <p:nvPr/>
        </p:nvGraphicFramePr>
        <p:xfrm>
          <a:off x="3124200" y="2057400"/>
          <a:ext cx="1143000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1" name="公式" r:id="rId7" imgW="545863" imgH="393529" progId="Equation.3">
                  <p:embed/>
                </p:oleObj>
              </mc:Choice>
              <mc:Fallback>
                <p:oleObj name="公式" r:id="rId7" imgW="545863" imgH="393529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057400"/>
                        <a:ext cx="1143000" cy="823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0" name="Object 9"/>
          <p:cNvGraphicFramePr>
            <a:graphicFrameLocks noChangeAspect="1"/>
          </p:cNvGraphicFramePr>
          <p:nvPr/>
        </p:nvGraphicFramePr>
        <p:xfrm>
          <a:off x="1600200" y="3124200"/>
          <a:ext cx="45720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2" name="公式" r:id="rId9" imgW="2108200" imgH="393700" progId="Equation.3">
                  <p:embed/>
                </p:oleObj>
              </mc:Choice>
              <mc:Fallback>
                <p:oleObj name="公式" r:id="rId9" imgW="2108200" imgH="3937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124200"/>
                        <a:ext cx="45720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1" name="Object 10"/>
          <p:cNvGraphicFramePr>
            <a:graphicFrameLocks noChangeAspect="1"/>
          </p:cNvGraphicFramePr>
          <p:nvPr/>
        </p:nvGraphicFramePr>
        <p:xfrm>
          <a:off x="1219200" y="4419600"/>
          <a:ext cx="10668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3" name="公式" r:id="rId11" imgW="545626" imgH="177646" progId="Equation.3">
                  <p:embed/>
                </p:oleObj>
              </mc:Choice>
              <mc:Fallback>
                <p:oleObj name="公式" r:id="rId11" imgW="545626" imgH="177646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4419600"/>
                        <a:ext cx="10668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2" name="Object 11"/>
          <p:cNvGraphicFramePr>
            <a:graphicFrameLocks noChangeAspect="1"/>
          </p:cNvGraphicFramePr>
          <p:nvPr/>
        </p:nvGraphicFramePr>
        <p:xfrm>
          <a:off x="5638800" y="4648200"/>
          <a:ext cx="32766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4" name="公式" r:id="rId13" imgW="1574800" imgH="393700" progId="Equation.3">
                  <p:embed/>
                </p:oleObj>
              </mc:Choice>
              <mc:Fallback>
                <p:oleObj name="公式" r:id="rId13" imgW="1574800" imgH="3937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648200"/>
                        <a:ext cx="3276600" cy="815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3" name="Object 12"/>
          <p:cNvGraphicFramePr>
            <a:graphicFrameLocks noChangeAspect="1"/>
          </p:cNvGraphicFramePr>
          <p:nvPr/>
        </p:nvGraphicFramePr>
        <p:xfrm>
          <a:off x="4191000" y="5410200"/>
          <a:ext cx="762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5" name="公式" r:id="rId15" imgW="329914" imgH="177646" progId="Equation.3">
                  <p:embed/>
                </p:oleObj>
              </mc:Choice>
              <mc:Fallback>
                <p:oleObj name="公式" r:id="rId15" imgW="329914" imgH="177646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5410200"/>
                        <a:ext cx="7620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14400"/>
            <a:ext cx="8955088" cy="52181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例如</a:t>
            </a:r>
            <a:r>
              <a:rPr lang="zh-CN" altLang="en-US" sz="2400" dirty="0" smtClean="0">
                <a:latin typeface="Times New Roman" pitchFamily="18" charset="0"/>
              </a:rPr>
              <a:t>，</a:t>
            </a:r>
            <a:r>
              <a:rPr lang="en-US" altLang="zh-CN" sz="2400" dirty="0" smtClean="0">
                <a:latin typeface="Times New Roman" pitchFamily="18" charset="0"/>
              </a:rPr>
              <a:t>2006</a:t>
            </a:r>
            <a:r>
              <a:rPr lang="zh-CN" altLang="en-US" sz="2400" dirty="0" smtClean="0">
                <a:latin typeface="Times New Roman" pitchFamily="18" charset="0"/>
              </a:rPr>
              <a:t>年</a:t>
            </a:r>
            <a:r>
              <a:rPr lang="zh-CN" altLang="en-US" sz="2400" dirty="0" smtClean="0">
                <a:latin typeface="Times New Roman" pitchFamily="18" charset="0"/>
              </a:rPr>
              <a:t>1月1日累积值为1000元，则在</a:t>
            </a:r>
            <a:r>
              <a:rPr lang="en-US" altLang="zh-CN" sz="2400" dirty="0" smtClean="0">
                <a:latin typeface="Times New Roman" pitchFamily="18" charset="0"/>
              </a:rPr>
              <a:t>d=10%</a:t>
            </a:r>
            <a:r>
              <a:rPr lang="zh-CN" altLang="en-US" sz="2400" dirty="0" smtClean="0">
                <a:latin typeface="Times New Roman" pitchFamily="18" charset="0"/>
              </a:rPr>
              <a:t>的复利贴现率</a:t>
            </a:r>
            <a:r>
              <a:rPr lang="zh-CN" altLang="en-US" sz="2400" dirty="0" smtClean="0">
                <a:latin typeface="Times New Roman" pitchFamily="18" charset="0"/>
              </a:rPr>
              <a:t>下</a:t>
            </a:r>
            <a:r>
              <a:rPr lang="en-US" altLang="zh-CN" sz="2400" dirty="0" smtClean="0">
                <a:latin typeface="Times New Roman" pitchFamily="18" charset="0"/>
              </a:rPr>
              <a:t>2002</a:t>
            </a:r>
            <a:r>
              <a:rPr lang="zh-CN" altLang="en-US" sz="2400" dirty="0" smtClean="0">
                <a:latin typeface="Times New Roman" pitchFamily="18" charset="0"/>
              </a:rPr>
              <a:t>年1月1日</a:t>
            </a:r>
            <a:r>
              <a:rPr lang="zh-CN" altLang="en-US" sz="2400" dirty="0" smtClean="0">
                <a:latin typeface="Times New Roman" pitchFamily="18" charset="0"/>
              </a:rPr>
              <a:t>的现值为：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实际利率为：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以上1000元的现值还可以按以下方式计算：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dirty="0" smtClean="0">
              <a:latin typeface="Times New Roman" pitchFamily="18" charset="0"/>
            </a:endParaRPr>
          </a:p>
        </p:txBody>
      </p:sp>
      <p:graphicFrame>
        <p:nvGraphicFramePr>
          <p:cNvPr id="37891" name="Object 4"/>
          <p:cNvGraphicFramePr>
            <a:graphicFrameLocks noChangeAspect="1"/>
          </p:cNvGraphicFramePr>
          <p:nvPr/>
        </p:nvGraphicFramePr>
        <p:xfrm>
          <a:off x="4114800" y="1295400"/>
          <a:ext cx="3889375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9" name="公式" r:id="rId3" imgW="1803400" imgH="228600" progId="Equation.3">
                  <p:embed/>
                </p:oleObj>
              </mc:Choice>
              <mc:Fallback>
                <p:oleObj name="公式" r:id="rId3" imgW="180340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1295400"/>
                        <a:ext cx="3889375" cy="493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2" name="Object 5"/>
          <p:cNvGraphicFramePr>
            <a:graphicFrameLocks noChangeAspect="1"/>
          </p:cNvGraphicFramePr>
          <p:nvPr/>
        </p:nvGraphicFramePr>
        <p:xfrm>
          <a:off x="1752600" y="2057400"/>
          <a:ext cx="3200400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0" name="公式" r:id="rId5" imgW="1777229" imgH="393529" progId="Equation.3">
                  <p:embed/>
                </p:oleObj>
              </mc:Choice>
              <mc:Fallback>
                <p:oleObj name="公式" r:id="rId5" imgW="1777229" imgH="393529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057400"/>
                        <a:ext cx="3200400" cy="706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3" name="Object 6"/>
          <p:cNvGraphicFramePr>
            <a:graphicFrameLocks noChangeAspect="1"/>
          </p:cNvGraphicFramePr>
          <p:nvPr/>
        </p:nvGraphicFramePr>
        <p:xfrm>
          <a:off x="1905000" y="3733800"/>
          <a:ext cx="3962400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1" name="公式" r:id="rId7" imgW="2019300" imgH="419100" progId="Equation.3">
                  <p:embed/>
                </p:oleObj>
              </mc:Choice>
              <mc:Fallback>
                <p:oleObj name="公式" r:id="rId7" imgW="2019300" imgH="4191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3733800"/>
                        <a:ext cx="3962400" cy="82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4" name="Line 8"/>
          <p:cNvSpPr>
            <a:spLocks noChangeShapeType="1"/>
          </p:cNvSpPr>
          <p:nvPr/>
        </p:nvSpPr>
        <p:spPr bwMode="auto">
          <a:xfrm>
            <a:off x="762000" y="5715000"/>
            <a:ext cx="67818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5" name="Line 9"/>
          <p:cNvSpPr>
            <a:spLocks noChangeShapeType="1"/>
          </p:cNvSpPr>
          <p:nvPr/>
        </p:nvSpPr>
        <p:spPr bwMode="auto">
          <a:xfrm flipV="1">
            <a:off x="762000" y="5562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6" name="Line 10"/>
          <p:cNvSpPr>
            <a:spLocks noChangeShapeType="1"/>
          </p:cNvSpPr>
          <p:nvPr/>
        </p:nvSpPr>
        <p:spPr bwMode="auto">
          <a:xfrm flipV="1">
            <a:off x="1752600" y="5562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7" name="Line 12"/>
          <p:cNvSpPr>
            <a:spLocks noChangeShapeType="1"/>
          </p:cNvSpPr>
          <p:nvPr/>
        </p:nvSpPr>
        <p:spPr bwMode="auto">
          <a:xfrm flipV="1">
            <a:off x="2667000" y="5562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8" name="Line 13"/>
          <p:cNvSpPr>
            <a:spLocks noChangeShapeType="1"/>
          </p:cNvSpPr>
          <p:nvPr/>
        </p:nvSpPr>
        <p:spPr bwMode="auto">
          <a:xfrm flipV="1">
            <a:off x="3657600" y="5562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9" name="Line 14"/>
          <p:cNvSpPr>
            <a:spLocks noChangeShapeType="1"/>
          </p:cNvSpPr>
          <p:nvPr/>
        </p:nvSpPr>
        <p:spPr bwMode="auto">
          <a:xfrm flipV="1">
            <a:off x="4648200" y="5562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0" name="Text Box 15"/>
          <p:cNvSpPr txBox="1">
            <a:spLocks noChangeArrowheads="1"/>
          </p:cNvSpPr>
          <p:nvPr/>
        </p:nvSpPr>
        <p:spPr bwMode="auto">
          <a:xfrm>
            <a:off x="669925" y="57705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0</a:t>
            </a:r>
          </a:p>
        </p:txBody>
      </p:sp>
      <p:sp>
        <p:nvSpPr>
          <p:cNvPr id="37901" name="Text Box 16"/>
          <p:cNvSpPr txBox="1">
            <a:spLocks noChangeArrowheads="1"/>
          </p:cNvSpPr>
          <p:nvPr/>
        </p:nvSpPr>
        <p:spPr bwMode="auto">
          <a:xfrm>
            <a:off x="1660525" y="57705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37902" name="Text Box 17"/>
          <p:cNvSpPr txBox="1">
            <a:spLocks noChangeArrowheads="1"/>
          </p:cNvSpPr>
          <p:nvPr/>
        </p:nvSpPr>
        <p:spPr bwMode="auto">
          <a:xfrm>
            <a:off x="2574925" y="57705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2</a:t>
            </a:r>
          </a:p>
        </p:txBody>
      </p:sp>
      <p:sp>
        <p:nvSpPr>
          <p:cNvPr id="37903" name="Text Box 18"/>
          <p:cNvSpPr txBox="1">
            <a:spLocks noChangeArrowheads="1"/>
          </p:cNvSpPr>
          <p:nvPr/>
        </p:nvSpPr>
        <p:spPr bwMode="auto">
          <a:xfrm>
            <a:off x="3565525" y="57705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3</a:t>
            </a:r>
          </a:p>
        </p:txBody>
      </p:sp>
      <p:sp>
        <p:nvSpPr>
          <p:cNvPr id="37904" name="Text Box 19"/>
          <p:cNvSpPr txBox="1">
            <a:spLocks noChangeArrowheads="1"/>
          </p:cNvSpPr>
          <p:nvPr/>
        </p:nvSpPr>
        <p:spPr bwMode="auto">
          <a:xfrm>
            <a:off x="4556125" y="57705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4</a:t>
            </a:r>
          </a:p>
        </p:txBody>
      </p:sp>
      <p:sp>
        <p:nvSpPr>
          <p:cNvPr id="37905" name="Text Box 20"/>
          <p:cNvSpPr txBox="1">
            <a:spLocks noChangeArrowheads="1"/>
          </p:cNvSpPr>
          <p:nvPr/>
        </p:nvSpPr>
        <p:spPr bwMode="auto">
          <a:xfrm>
            <a:off x="4343400" y="5181600"/>
            <a:ext cx="6286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1000</a:t>
            </a:r>
          </a:p>
        </p:txBody>
      </p:sp>
      <p:sp>
        <p:nvSpPr>
          <p:cNvPr id="37906" name="Text Box 21"/>
          <p:cNvSpPr txBox="1">
            <a:spLocks noChangeArrowheads="1"/>
          </p:cNvSpPr>
          <p:nvPr/>
        </p:nvSpPr>
        <p:spPr bwMode="auto">
          <a:xfrm>
            <a:off x="533400" y="5181600"/>
            <a:ext cx="6905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656.1</a:t>
            </a:r>
          </a:p>
        </p:txBody>
      </p:sp>
      <p:sp>
        <p:nvSpPr>
          <p:cNvPr id="37907" name="Line 23"/>
          <p:cNvSpPr>
            <a:spLocks noChangeShapeType="1"/>
          </p:cNvSpPr>
          <p:nvPr/>
        </p:nvSpPr>
        <p:spPr bwMode="auto">
          <a:xfrm flipH="1">
            <a:off x="1371600" y="5334000"/>
            <a:ext cx="29718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28600"/>
            <a:ext cx="8955088" cy="66294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000" dirty="0" smtClean="0"/>
              <a:t>假设</a:t>
            </a:r>
            <a:r>
              <a:rPr lang="zh-CN" altLang="en-US" sz="2000" dirty="0" smtClean="0"/>
              <a:t>单利的年利率为5%，（1）如果希望在9个月末获得2000元的本利和；（2）如果希望在2年3个月后获得2000元的本利和，试分别计算期初的本金分别为多少。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000" dirty="0" smtClean="0"/>
              <a:t>解： 9个月相当于9/12=0.75年； 2年3个月相当于2.25年。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/>
              <a:t>（1）2000/(1+0.75*5%)=1927.71元  </a:t>
            </a:r>
            <a:r>
              <a:rPr lang="en-US" altLang="zh-CN" sz="2400" dirty="0" smtClean="0"/>
              <a:t>A*(1+0.75*0.05)=2000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/>
              <a:t>（2）2000/(1+2.25*5%)=1797.75元  </a:t>
            </a:r>
            <a:r>
              <a:rPr lang="en-US" altLang="zh-CN" sz="2400" dirty="0" smtClean="0"/>
              <a:t>B*(1+2.25*0.05)=2000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en-US" altLang="zh-CN" sz="2000" dirty="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000" dirty="0" smtClean="0"/>
              <a:t>假设</a:t>
            </a:r>
            <a:r>
              <a:rPr lang="zh-CN" altLang="en-US" sz="2000" dirty="0" smtClean="0"/>
              <a:t>复利的年利率为5%，（1）如果希望在9个月末获得2000元的本利和；（2）如果希望在2年3个月后获得2000元的本利和，试分别计算期初的本金分别为多少。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000" dirty="0" smtClean="0"/>
              <a:t>解：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000" dirty="0" smtClean="0"/>
              <a:t>（1）用利率 </a:t>
            </a:r>
            <a:r>
              <a:rPr lang="en-US" altLang="zh-CN" sz="2000" dirty="0" smtClean="0"/>
              <a:t>i </a:t>
            </a:r>
            <a:r>
              <a:rPr lang="zh-CN" altLang="en-US" sz="2000" dirty="0" smtClean="0"/>
              <a:t>折现：      2000/(1+5%)^0.75=1928.14元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000" dirty="0" smtClean="0"/>
              <a:t>        用贴现率</a:t>
            </a:r>
            <a:r>
              <a:rPr lang="en-US" altLang="zh-CN" sz="2000" dirty="0" smtClean="0"/>
              <a:t>d </a:t>
            </a:r>
            <a:r>
              <a:rPr lang="zh-CN" altLang="en-US" sz="2000" dirty="0" smtClean="0"/>
              <a:t>贴现：    </a:t>
            </a:r>
            <a:r>
              <a:rPr lang="en-US" altLang="zh-CN" sz="2000" dirty="0" smtClean="0"/>
              <a:t>2000*(1-0.047619)^0.75=1928.14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000" dirty="0" smtClean="0"/>
              <a:t>（2）用利率 </a:t>
            </a:r>
            <a:r>
              <a:rPr lang="en-US" altLang="zh-CN" sz="2000" dirty="0" smtClean="0"/>
              <a:t>i </a:t>
            </a:r>
            <a:r>
              <a:rPr lang="zh-CN" altLang="en-US" sz="2000" dirty="0" smtClean="0"/>
              <a:t>折现： 2000/(1+5%)^2.25=1792.07元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000" dirty="0" smtClean="0"/>
              <a:t>       用贴现率</a:t>
            </a:r>
            <a:r>
              <a:rPr lang="en-US" altLang="zh-CN" sz="2000" dirty="0" smtClean="0"/>
              <a:t>d </a:t>
            </a:r>
            <a:r>
              <a:rPr lang="zh-CN" altLang="en-US" sz="2000" dirty="0" smtClean="0"/>
              <a:t>贴现： </a:t>
            </a:r>
            <a:r>
              <a:rPr lang="en-US" altLang="zh-CN" sz="2000" dirty="0" smtClean="0"/>
              <a:t>2000*(1-0.047619)^2.25=1792.07</a:t>
            </a:r>
            <a:endParaRPr lang="zh-CN" alt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2000"/>
            <a:ext cx="8955088" cy="5370513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800" dirty="0" smtClean="0">
                <a:latin typeface="Times New Roman" pitchFamily="18" charset="0"/>
              </a:rPr>
              <a:t>4</a:t>
            </a:r>
            <a:r>
              <a:rPr lang="zh-CN" altLang="en-US" sz="2800" dirty="0" smtClean="0">
                <a:latin typeface="Times New Roman" pitchFamily="18" charset="0"/>
              </a:rPr>
              <a:t>、名义</a:t>
            </a:r>
            <a:r>
              <a:rPr lang="zh-CN" altLang="en-US" sz="2800" dirty="0" smtClean="0">
                <a:latin typeface="Times New Roman" pitchFamily="18" charset="0"/>
              </a:rPr>
              <a:t>利率和名义贴现率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dirty="0" smtClean="0">
                <a:latin typeface="Times New Roman" pitchFamily="18" charset="0"/>
              </a:rPr>
              <a:t>        我们通常所说的利率一般是指年利率。但是在实际计算利息时也经常按半年、按季、按月计息。在年利率不变时，一年当中多次计息并且按复利计息，则实际所产生的利息额与名义上的利息额就不相同。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dirty="0" smtClean="0">
                <a:latin typeface="Times New Roman" pitchFamily="18" charset="0"/>
              </a:rPr>
              <a:t>        例如，本金1元，年利率为10%，按复利计息半年结算一次利息，每次结算利息时实际上采用的利率为10%/2=5%，1元本金半年后的本利和为1*（1+5%）=1.05元，一年后的本利和为1.05*（1+5%）=1.1025元，其中利息额为0.1025元。这相当于一年结算一次的实际利率为10.25%。我们称10%为一年结算两次的名义利率，称10.25%为实际利率。</a:t>
            </a:r>
            <a:endParaRPr lang="zh-CN" altLang="en-US" sz="3600" dirty="0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8955088" cy="5526088"/>
          </a:xfrm>
        </p:spPr>
        <p:txBody>
          <a:bodyPr/>
          <a:lstStyle/>
          <a:p>
            <a:pPr eaLnBrk="1" hangingPunct="1"/>
            <a:r>
              <a:rPr lang="zh-CN" altLang="en-US" sz="2400" dirty="0" smtClean="0">
                <a:solidFill>
                  <a:schemeClr val="hlink"/>
                </a:solidFill>
              </a:rPr>
              <a:t>名义利率</a:t>
            </a:r>
            <a:r>
              <a:rPr lang="zh-CN" altLang="en-US" sz="2400" dirty="0" smtClean="0"/>
              <a:t>——我们把1年内结算多次的年利率称为名义利率。用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/>
              <a:t>          表示，其中</a:t>
            </a:r>
            <a:r>
              <a:rPr lang="en-US" altLang="en-US" sz="2400" dirty="0" smtClean="0"/>
              <a:t>m</a:t>
            </a:r>
            <a:r>
              <a:rPr lang="zh-CN" altLang="en-US" sz="2400" dirty="0" smtClean="0"/>
              <a:t>表示1年中结算的次数。</a:t>
            </a:r>
          </a:p>
          <a:p>
            <a:pPr eaLnBrk="1" hangingPunct="1"/>
            <a:r>
              <a:rPr lang="zh-CN" altLang="en-US" sz="2400" dirty="0" smtClean="0"/>
              <a:t>实际利率——把1年内结算多次的名义利率换算为1年结算1次的年利率，这个年利率成为实际年利率。用    表示 。</a:t>
            </a:r>
          </a:p>
          <a:p>
            <a:pPr eaLnBrk="1" hangingPunct="1"/>
            <a:endParaRPr lang="zh-CN" altLang="en-US" sz="2400" dirty="0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/>
              <a:t>          </a:t>
            </a:r>
            <a:r>
              <a:rPr lang="zh-CN" altLang="en-US" sz="2400" dirty="0" smtClean="0">
                <a:solidFill>
                  <a:schemeClr val="tx2"/>
                </a:solidFill>
              </a:rPr>
              <a:t>表示在每次结算时实际使用的利率</a:t>
            </a:r>
            <a:r>
              <a:rPr lang="zh-CN" altLang="en-US" sz="2400" dirty="0" smtClean="0"/>
              <a:t>（</a:t>
            </a:r>
            <a:r>
              <a:rPr lang="zh-CN" altLang="en-US" sz="2400" dirty="0" smtClean="0">
                <a:solidFill>
                  <a:schemeClr val="hlink"/>
                </a:solidFill>
              </a:rPr>
              <a:t>期利率</a:t>
            </a:r>
            <a:r>
              <a:rPr lang="zh-CN" altLang="en-US" sz="2400" dirty="0" smtClean="0"/>
              <a:t>）。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/>
              <a:t>在复利的条件下，年初1元本金，一年结算</a:t>
            </a:r>
            <a:r>
              <a:rPr lang="en-US" altLang="en-US" sz="2400" dirty="0" smtClean="0"/>
              <a:t>m</a:t>
            </a:r>
            <a:r>
              <a:rPr lang="zh-CN" altLang="en-US" sz="2400" dirty="0" smtClean="0"/>
              <a:t>次、在年末的累积额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/>
              <a:t>为                  如果它相当于用实际利率     计算的、1年结算1次</a:t>
            </a:r>
          </a:p>
        </p:txBody>
      </p:sp>
      <p:graphicFrame>
        <p:nvGraphicFramePr>
          <p:cNvPr id="40963" name="Object 4"/>
          <p:cNvGraphicFramePr>
            <a:graphicFrameLocks noChangeAspect="1"/>
          </p:cNvGraphicFramePr>
          <p:nvPr/>
        </p:nvGraphicFramePr>
        <p:xfrm>
          <a:off x="457200" y="1600200"/>
          <a:ext cx="500063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8" name="公式" r:id="rId3" imgW="241195" imgH="203112" progId="Equation.3">
                  <p:embed/>
                </p:oleObj>
              </mc:Choice>
              <mc:Fallback>
                <p:oleObj name="公式" r:id="rId3" imgW="241195" imgH="203112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600200"/>
                        <a:ext cx="500063" cy="420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4" name="Object 5"/>
          <p:cNvGraphicFramePr>
            <a:graphicFrameLocks noChangeAspect="1"/>
          </p:cNvGraphicFramePr>
          <p:nvPr/>
        </p:nvGraphicFramePr>
        <p:xfrm>
          <a:off x="6019800" y="2438400"/>
          <a:ext cx="203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9" name="公式" r:id="rId5" imgW="88707" imgH="164742" progId="Equation.3">
                  <p:embed/>
                </p:oleObj>
              </mc:Choice>
              <mc:Fallback>
                <p:oleObj name="公式" r:id="rId5" imgW="88707" imgH="164742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2438400"/>
                        <a:ext cx="203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5" name="Object 6"/>
          <p:cNvGraphicFramePr>
            <a:graphicFrameLocks noChangeAspect="1"/>
          </p:cNvGraphicFramePr>
          <p:nvPr/>
        </p:nvGraphicFramePr>
        <p:xfrm>
          <a:off x="457200" y="3048000"/>
          <a:ext cx="6096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0" name="公式" r:id="rId7" imgW="279400" imgH="419100" progId="Equation.3">
                  <p:embed/>
                </p:oleObj>
              </mc:Choice>
              <mc:Fallback>
                <p:oleObj name="公式" r:id="rId7" imgW="279400" imgH="4191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048000"/>
                        <a:ext cx="6096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6" name="Object 7"/>
          <p:cNvGraphicFramePr>
            <a:graphicFrameLocks noChangeAspect="1"/>
          </p:cNvGraphicFramePr>
          <p:nvPr/>
        </p:nvGraphicFramePr>
        <p:xfrm>
          <a:off x="533400" y="4800600"/>
          <a:ext cx="1447800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1" name="公式" r:id="rId9" imgW="672808" imgH="507780" progId="Equation.3">
                  <p:embed/>
                </p:oleObj>
              </mc:Choice>
              <mc:Fallback>
                <p:oleObj name="公式" r:id="rId9" imgW="672808" imgH="5077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4800600"/>
                        <a:ext cx="1447800" cy="1096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7" name="Object 8"/>
          <p:cNvGraphicFramePr>
            <a:graphicFrameLocks noChangeAspect="1"/>
          </p:cNvGraphicFramePr>
          <p:nvPr/>
        </p:nvGraphicFramePr>
        <p:xfrm>
          <a:off x="5638800" y="5029200"/>
          <a:ext cx="203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2" name="公式" r:id="rId11" imgW="88707" imgH="164742" progId="Equation.3">
                  <p:embed/>
                </p:oleObj>
              </mc:Choice>
              <mc:Fallback>
                <p:oleObj name="公式" r:id="rId11" imgW="88707" imgH="164742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5029200"/>
                        <a:ext cx="203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 bwMode="auto">
          <a:xfrm>
            <a:off x="251520" y="2924944"/>
            <a:ext cx="6840760" cy="115212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8913" y="762000"/>
            <a:ext cx="8955087" cy="5522913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/>
              <a:t>的累积额为           ，则有：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/>
              <a:t>因此：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/>
              <a:t>或：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/>
              <a:t>    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/>
              <a:t>     以上这两个公式可以作为名义利率和实际利率的互换公式。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/>
              <a:t>     名义贴现率与名义利率的意义相似。 用     表示原来规定的一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/>
              <a:t>年结算</a:t>
            </a:r>
            <a:r>
              <a:rPr lang="en-US" altLang="zh-CN" sz="2400" dirty="0" smtClean="0"/>
              <a:t>m</a:t>
            </a:r>
            <a:r>
              <a:rPr lang="zh-CN" altLang="en-US" sz="2400" dirty="0" smtClean="0"/>
              <a:t>次的名义贴现率，则每次结算的实际贴现率为       ，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/>
              <a:t>若      表示实际贴现率，则：</a:t>
            </a:r>
            <a:endParaRPr lang="zh-CN" altLang="en-US" dirty="0" smtClean="0">
              <a:latin typeface="Times New Roman" pitchFamily="18" charset="0"/>
            </a:endParaRPr>
          </a:p>
        </p:txBody>
      </p:sp>
      <p:graphicFrame>
        <p:nvGraphicFramePr>
          <p:cNvPr id="41987" name="Object 4"/>
          <p:cNvGraphicFramePr>
            <a:graphicFrameLocks noChangeAspect="1"/>
          </p:cNvGraphicFramePr>
          <p:nvPr/>
        </p:nvGraphicFramePr>
        <p:xfrm>
          <a:off x="1905000" y="838200"/>
          <a:ext cx="838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2" name="公式" r:id="rId3" imgW="380835" imgH="203112" progId="Equation.3">
                  <p:embed/>
                </p:oleObj>
              </mc:Choice>
              <mc:Fallback>
                <p:oleObj name="公式" r:id="rId3" imgW="380835" imgH="203112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838200"/>
                        <a:ext cx="8382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8" name="Object 5"/>
          <p:cNvGraphicFramePr>
            <a:graphicFrameLocks noChangeAspect="1"/>
          </p:cNvGraphicFramePr>
          <p:nvPr/>
        </p:nvGraphicFramePr>
        <p:xfrm>
          <a:off x="4038600" y="533400"/>
          <a:ext cx="2514600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3" name="公式" r:id="rId5" imgW="1155700" imgH="508000" progId="Equation.3">
                  <p:embed/>
                </p:oleObj>
              </mc:Choice>
              <mc:Fallback>
                <p:oleObj name="公式" r:id="rId5" imgW="1155700" imgH="508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533400"/>
                        <a:ext cx="2514600" cy="1103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794782"/>
              </p:ext>
            </p:extLst>
          </p:nvPr>
        </p:nvGraphicFramePr>
        <p:xfrm>
          <a:off x="1547664" y="1412776"/>
          <a:ext cx="2057400" cy="97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4" name="公式" r:id="rId7" imgW="1066800" imgH="508000" progId="Equation.3">
                  <p:embed/>
                </p:oleObj>
              </mc:Choice>
              <mc:Fallback>
                <p:oleObj name="公式" r:id="rId7" imgW="1066800" imgH="5080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1412776"/>
                        <a:ext cx="2057400" cy="979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4741141"/>
              </p:ext>
            </p:extLst>
          </p:nvPr>
        </p:nvGraphicFramePr>
        <p:xfrm>
          <a:off x="1259632" y="2492896"/>
          <a:ext cx="2819400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5" name="公式" r:id="rId9" imgW="1346200" imgH="330200" progId="Equation.3">
                  <p:embed/>
                </p:oleObj>
              </mc:Choice>
              <mc:Fallback>
                <p:oleObj name="公式" r:id="rId9" imgW="1346200" imgH="330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2492896"/>
                        <a:ext cx="2819400" cy="690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1" name="Object 8"/>
          <p:cNvGraphicFramePr>
            <a:graphicFrameLocks noChangeAspect="1"/>
          </p:cNvGraphicFramePr>
          <p:nvPr/>
        </p:nvGraphicFramePr>
        <p:xfrm>
          <a:off x="5943600" y="3886200"/>
          <a:ext cx="5334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6" name="公式" r:id="rId11" imgW="279279" imgH="203112" progId="Equation.3">
                  <p:embed/>
                </p:oleObj>
              </mc:Choice>
              <mc:Fallback>
                <p:oleObj name="公式" r:id="rId11" imgW="279279" imgH="203112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3886200"/>
                        <a:ext cx="533400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2" name="Object 9"/>
          <p:cNvGraphicFramePr>
            <a:graphicFrameLocks noChangeAspect="1"/>
          </p:cNvGraphicFramePr>
          <p:nvPr/>
        </p:nvGraphicFramePr>
        <p:xfrm>
          <a:off x="7543800" y="4191000"/>
          <a:ext cx="60007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7" name="公式" r:id="rId13" imgW="330200" imgH="419100" progId="Equation.3">
                  <p:embed/>
                </p:oleObj>
              </mc:Choice>
              <mc:Fallback>
                <p:oleObj name="公式" r:id="rId13" imgW="330200" imgH="4191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4191000"/>
                        <a:ext cx="600075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3" name="Object 10"/>
          <p:cNvGraphicFramePr>
            <a:graphicFrameLocks noChangeAspect="1"/>
          </p:cNvGraphicFramePr>
          <p:nvPr/>
        </p:nvGraphicFramePr>
        <p:xfrm>
          <a:off x="685800" y="4724400"/>
          <a:ext cx="31273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8" name="公式" r:id="rId15" imgW="139579" imgH="177646" progId="Equation.3">
                  <p:embed/>
                </p:oleObj>
              </mc:Choice>
              <mc:Fallback>
                <p:oleObj name="公式" r:id="rId15" imgW="139579" imgH="177646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724400"/>
                        <a:ext cx="312738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4" name="Object 11"/>
          <p:cNvGraphicFramePr>
            <a:graphicFrameLocks noChangeAspect="1"/>
          </p:cNvGraphicFramePr>
          <p:nvPr/>
        </p:nvGraphicFramePr>
        <p:xfrm>
          <a:off x="4114800" y="4800600"/>
          <a:ext cx="2259013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9" name="公式" r:id="rId17" imgW="1143000" imgH="508000" progId="Equation.3">
                  <p:embed/>
                </p:oleObj>
              </mc:Choice>
              <mc:Fallback>
                <p:oleObj name="公式" r:id="rId17" imgW="1143000" imgH="5080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4800600"/>
                        <a:ext cx="2259013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0" y="762000"/>
            <a:ext cx="8955088" cy="5370513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3600" smtClean="0">
                <a:latin typeface="Times New Roman" pitchFamily="18" charset="0"/>
              </a:rPr>
              <a:t>       </a:t>
            </a:r>
            <a:r>
              <a:rPr lang="zh-CN" altLang="en-US" sz="2800" smtClean="0">
                <a:latin typeface="Times New Roman" pitchFamily="18" charset="0"/>
              </a:rPr>
              <a:t>由于累积额直接受本金的影响，为数学处理的方便，进一步定义累积函数</a:t>
            </a:r>
            <a:r>
              <a:rPr lang="en-US" altLang="zh-CN" sz="2800" smtClean="0">
                <a:latin typeface="Times New Roman" pitchFamily="18" charset="0"/>
              </a:rPr>
              <a:t>a(t)：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en-US" altLang="zh-CN" sz="280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endParaRPr lang="en-US" altLang="zh-CN" sz="280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endParaRPr lang="en-US" altLang="zh-CN" sz="280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zh-CN" sz="2800" smtClean="0">
                <a:latin typeface="Times New Roman" pitchFamily="18" charset="0"/>
              </a:rPr>
              <a:t>         a(t)</a:t>
            </a:r>
            <a:r>
              <a:rPr lang="zh-CN" altLang="en-US" sz="2800" smtClean="0">
                <a:latin typeface="Times New Roman" pitchFamily="18" charset="0"/>
              </a:rPr>
              <a:t>表示一单位货币额（比如1元）经过</a:t>
            </a:r>
            <a:r>
              <a:rPr lang="en-US" altLang="zh-CN" sz="2800" smtClean="0">
                <a:latin typeface="Times New Roman" pitchFamily="18" charset="0"/>
              </a:rPr>
              <a:t>t</a:t>
            </a:r>
            <a:r>
              <a:rPr lang="zh-CN" altLang="en-US" sz="2800" smtClean="0">
                <a:latin typeface="Times New Roman" pitchFamily="18" charset="0"/>
              </a:rPr>
              <a:t>年后的价值，它是单位本金的本利和。显然</a:t>
            </a:r>
            <a:r>
              <a:rPr lang="en-US" altLang="zh-CN" sz="2800" smtClean="0">
                <a:latin typeface="Times New Roman" pitchFamily="18" charset="0"/>
              </a:rPr>
              <a:t>a(0)=1 ， A(t)=A(0)*a(t)，</a:t>
            </a:r>
            <a:r>
              <a:rPr lang="zh-CN" altLang="en-US" sz="2800" smtClean="0">
                <a:latin typeface="Times New Roman" pitchFamily="18" charset="0"/>
              </a:rPr>
              <a:t>由于</a:t>
            </a:r>
            <a:r>
              <a:rPr lang="en-US" altLang="zh-CN" sz="2800" smtClean="0">
                <a:latin typeface="Times New Roman" pitchFamily="18" charset="0"/>
              </a:rPr>
              <a:t>A(0)</a:t>
            </a:r>
            <a:r>
              <a:rPr lang="zh-CN" altLang="en-US" sz="2800" smtClean="0">
                <a:latin typeface="Times New Roman" pitchFamily="18" charset="0"/>
              </a:rPr>
              <a:t>是常数，令</a:t>
            </a:r>
            <a:r>
              <a:rPr lang="en-US" altLang="zh-CN" sz="2800" smtClean="0">
                <a:latin typeface="Times New Roman" pitchFamily="18" charset="0"/>
              </a:rPr>
              <a:t>A(0)=R，</a:t>
            </a:r>
            <a:r>
              <a:rPr lang="zh-CN" altLang="en-US" sz="2800" smtClean="0">
                <a:latin typeface="Times New Roman" pitchFamily="18" charset="0"/>
              </a:rPr>
              <a:t>因此也可记为</a:t>
            </a:r>
            <a:r>
              <a:rPr lang="en-US" altLang="zh-CN" sz="2800" smtClean="0">
                <a:latin typeface="Times New Roman" pitchFamily="18" charset="0"/>
              </a:rPr>
              <a:t>A(t)=R*a(t)。</a:t>
            </a:r>
            <a:r>
              <a:rPr lang="zh-CN" altLang="en-US" sz="2800" smtClean="0">
                <a:latin typeface="Times New Roman" pitchFamily="18" charset="0"/>
              </a:rPr>
              <a:t>由此，对总额函数</a:t>
            </a:r>
            <a:r>
              <a:rPr lang="en-US" altLang="zh-CN" sz="2800" smtClean="0">
                <a:latin typeface="Times New Roman" pitchFamily="18" charset="0"/>
              </a:rPr>
              <a:t>A(t)</a:t>
            </a:r>
            <a:r>
              <a:rPr lang="zh-CN" altLang="en-US" sz="2800" smtClean="0">
                <a:latin typeface="Times New Roman" pitchFamily="18" charset="0"/>
              </a:rPr>
              <a:t>的的讨论就可以简化为对累计函数</a:t>
            </a:r>
            <a:r>
              <a:rPr lang="en-US" altLang="en-US" sz="2800" smtClean="0">
                <a:latin typeface="Times New Roman" pitchFamily="18" charset="0"/>
              </a:rPr>
              <a:t>a(t)</a:t>
            </a:r>
            <a:r>
              <a:rPr lang="zh-CN" altLang="en-US" sz="2800" smtClean="0">
                <a:latin typeface="Times New Roman" pitchFamily="18" charset="0"/>
              </a:rPr>
              <a:t>的讨论。</a:t>
            </a:r>
            <a:endParaRPr lang="zh-CN" altLang="zh-CN" sz="2800" smtClean="0">
              <a:latin typeface="Times New Roman" pitchFamily="18" charset="0"/>
            </a:endParaRPr>
          </a:p>
        </p:txBody>
      </p:sp>
      <p:graphicFrame>
        <p:nvGraphicFramePr>
          <p:cNvPr id="15363" name="Object 6"/>
          <p:cNvGraphicFramePr>
            <a:graphicFrameLocks noChangeAspect="1"/>
          </p:cNvGraphicFramePr>
          <p:nvPr/>
        </p:nvGraphicFramePr>
        <p:xfrm>
          <a:off x="2743200" y="2133600"/>
          <a:ext cx="1828800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9" name="公式" r:id="rId3" imgW="749300" imgH="419100" progId="Equation.3">
                  <p:embed/>
                </p:oleObj>
              </mc:Choice>
              <mc:Fallback>
                <p:oleObj name="公式" r:id="rId3" imgW="749300" imgH="4191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133600"/>
                        <a:ext cx="1828800" cy="1022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85800"/>
            <a:ext cx="8955088" cy="5446713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/>
              <a:t>因此：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/>
              <a:t>或：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例：(1)求每月结算的年利率为12%的实际利率。(2)求每季结算的年贴现率为10%的实际贴现率。(3)求相当于每月结算的年利率为12%的半年结算的贴现率。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解：(1)</a:t>
            </a:r>
            <a:r>
              <a:rPr lang="zh-CN" altLang="en-US" sz="2400" dirty="0" smtClean="0">
                <a:latin typeface="Times New Roman" pitchFamily="18" charset="0"/>
              </a:rPr>
              <a:t>由题意知：</a:t>
            </a:r>
            <a:endParaRPr lang="zh-CN" altLang="en-US" sz="2400" dirty="0" smtClean="0">
              <a:latin typeface="Times New Roman" pitchFamily="18" charset="0"/>
            </a:endParaRPr>
          </a:p>
        </p:txBody>
      </p:sp>
      <p:graphicFrame>
        <p:nvGraphicFramePr>
          <p:cNvPr id="43011" name="Object 5"/>
          <p:cNvGraphicFramePr>
            <a:graphicFrameLocks noChangeAspect="1"/>
          </p:cNvGraphicFramePr>
          <p:nvPr/>
        </p:nvGraphicFramePr>
        <p:xfrm>
          <a:off x="1371600" y="609600"/>
          <a:ext cx="2019300" cy="896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2" name="公式" r:id="rId3" imgW="1143000" imgH="508000" progId="Equation.3">
                  <p:embed/>
                </p:oleObj>
              </mc:Choice>
              <mc:Fallback>
                <p:oleObj name="公式" r:id="rId3" imgW="1143000" imgH="508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609600"/>
                        <a:ext cx="2019300" cy="896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2" name="Object 6"/>
          <p:cNvGraphicFramePr>
            <a:graphicFrameLocks noChangeAspect="1"/>
          </p:cNvGraphicFramePr>
          <p:nvPr/>
        </p:nvGraphicFramePr>
        <p:xfrm>
          <a:off x="838200" y="1524000"/>
          <a:ext cx="274320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3" name="公式" r:id="rId5" imgW="1447800" imgH="330200" progId="Equation.3">
                  <p:embed/>
                </p:oleObj>
              </mc:Choice>
              <mc:Fallback>
                <p:oleObj name="公式" r:id="rId5" imgW="1447800" imgH="330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524000"/>
                        <a:ext cx="2743200" cy="62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3" name="Object 7"/>
          <p:cNvGraphicFramePr>
            <a:graphicFrameLocks noChangeAspect="1"/>
          </p:cNvGraphicFramePr>
          <p:nvPr/>
        </p:nvGraphicFramePr>
        <p:xfrm>
          <a:off x="3276600" y="3581400"/>
          <a:ext cx="944563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4" name="公式" r:id="rId7" imgW="444114" imgH="177646" progId="Equation.3">
                  <p:embed/>
                </p:oleObj>
              </mc:Choice>
              <mc:Fallback>
                <p:oleObj name="公式" r:id="rId7" imgW="444114" imgH="177646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3581400"/>
                        <a:ext cx="944563" cy="376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4" name="Object 8"/>
          <p:cNvGraphicFramePr>
            <a:graphicFrameLocks noChangeAspect="1"/>
          </p:cNvGraphicFramePr>
          <p:nvPr/>
        </p:nvGraphicFramePr>
        <p:xfrm>
          <a:off x="4876800" y="3581400"/>
          <a:ext cx="14097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5" name="公式" r:id="rId9" imgW="685800" imgH="203200" progId="Equation.3">
                  <p:embed/>
                </p:oleObj>
              </mc:Choice>
              <mc:Fallback>
                <p:oleObj name="公式" r:id="rId9" imgW="685800" imgH="2032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581400"/>
                        <a:ext cx="1409700" cy="414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5" name="Object 9"/>
          <p:cNvGraphicFramePr>
            <a:graphicFrameLocks noChangeAspect="1"/>
          </p:cNvGraphicFramePr>
          <p:nvPr/>
        </p:nvGraphicFramePr>
        <p:xfrm>
          <a:off x="1143000" y="4419600"/>
          <a:ext cx="3733800" cy="100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6" name="公式" r:id="rId11" imgW="1752600" imgH="469900" progId="Equation.3">
                  <p:embed/>
                </p:oleObj>
              </mc:Choice>
              <mc:Fallback>
                <p:oleObj name="公式" r:id="rId11" imgW="1752600" imgH="4699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419600"/>
                        <a:ext cx="3733800" cy="1001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 bwMode="auto">
          <a:xfrm>
            <a:off x="755576" y="620688"/>
            <a:ext cx="2952328" cy="1584176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14400"/>
            <a:ext cx="8955088" cy="5218113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(2</a:t>
            </a:r>
            <a:r>
              <a:rPr lang="zh-CN" altLang="en-US" sz="2400" dirty="0" smtClean="0">
                <a:latin typeface="Times New Roman" pitchFamily="18" charset="0"/>
              </a:rPr>
              <a:t>)已知数据：</a:t>
            </a:r>
            <a:endParaRPr lang="zh-CN" altLang="en-US" sz="2400" dirty="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(3)一笔现值为</a:t>
            </a:r>
            <a:r>
              <a:rPr lang="en-US" altLang="zh-CN" sz="2400" dirty="0" smtClean="0">
                <a:latin typeface="Times New Roman" pitchFamily="18" charset="0"/>
              </a:rPr>
              <a:t>P</a:t>
            </a:r>
            <a:r>
              <a:rPr lang="zh-CN" altLang="en-US" sz="2400" dirty="0" smtClean="0">
                <a:latin typeface="Times New Roman" pitchFamily="18" charset="0"/>
              </a:rPr>
              <a:t>的本金，按12%的年利率每月结算一次，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1年后的终值为：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则现值为：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如果把这笔钱的终值</a:t>
            </a:r>
            <a:r>
              <a:rPr lang="en-US" altLang="en-US" sz="2400" dirty="0" smtClean="0">
                <a:latin typeface="Times New Roman" pitchFamily="18" charset="0"/>
              </a:rPr>
              <a:t>F</a:t>
            </a:r>
            <a:r>
              <a:rPr lang="zh-CN" altLang="en-US" sz="2400" dirty="0" smtClean="0">
                <a:latin typeface="Times New Roman" pitchFamily="18" charset="0"/>
              </a:rPr>
              <a:t>按照年贴现率          半年结算一次的来贴现，</a:t>
            </a:r>
          </a:p>
        </p:txBody>
      </p:sp>
      <p:graphicFrame>
        <p:nvGraphicFramePr>
          <p:cNvPr id="44035" name="Object 4"/>
          <p:cNvGraphicFramePr>
            <a:graphicFrameLocks noChangeAspect="1"/>
          </p:cNvGraphicFramePr>
          <p:nvPr/>
        </p:nvGraphicFramePr>
        <p:xfrm>
          <a:off x="2743200" y="914400"/>
          <a:ext cx="838200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7" name="公式" r:id="rId3" imgW="393359" imgH="177646" progId="Equation.3">
                  <p:embed/>
                </p:oleObj>
              </mc:Choice>
              <mc:Fallback>
                <p:oleObj name="公式" r:id="rId3" imgW="393359" imgH="177646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914400"/>
                        <a:ext cx="838200" cy="376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6" name="Object 5"/>
          <p:cNvGraphicFramePr>
            <a:graphicFrameLocks noChangeAspect="1"/>
          </p:cNvGraphicFramePr>
          <p:nvPr/>
        </p:nvGraphicFramePr>
        <p:xfrm>
          <a:off x="4191000" y="838200"/>
          <a:ext cx="1524000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8" name="公式" r:id="rId5" imgW="698197" imgH="203112" progId="Equation.3">
                  <p:embed/>
                </p:oleObj>
              </mc:Choice>
              <mc:Fallback>
                <p:oleObj name="公式" r:id="rId5" imgW="698197" imgH="203112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838200"/>
                        <a:ext cx="1524000" cy="439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7" name="Object 6"/>
          <p:cNvGraphicFramePr>
            <a:graphicFrameLocks noChangeAspect="1"/>
          </p:cNvGraphicFramePr>
          <p:nvPr/>
        </p:nvGraphicFramePr>
        <p:xfrm>
          <a:off x="1143000" y="1524000"/>
          <a:ext cx="3441700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9" name="公式" r:id="rId7" imgW="1701800" imgH="469900" progId="Equation.3">
                  <p:embed/>
                </p:oleObj>
              </mc:Choice>
              <mc:Fallback>
                <p:oleObj name="公式" r:id="rId7" imgW="1701800" imgH="4699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524000"/>
                        <a:ext cx="3441700" cy="950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8" name="Object 7"/>
          <p:cNvGraphicFramePr>
            <a:graphicFrameLocks noChangeAspect="1"/>
          </p:cNvGraphicFramePr>
          <p:nvPr/>
        </p:nvGraphicFramePr>
        <p:xfrm>
          <a:off x="2667000" y="3200400"/>
          <a:ext cx="2362200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80" name="公式" r:id="rId9" imgW="1244600" imgH="469900" progId="Equation.3">
                  <p:embed/>
                </p:oleObj>
              </mc:Choice>
              <mc:Fallback>
                <p:oleObj name="公式" r:id="rId9" imgW="1244600" imgH="4699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3200400"/>
                        <a:ext cx="2362200" cy="89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9" name="Object 8"/>
          <p:cNvGraphicFramePr>
            <a:graphicFrameLocks noChangeAspect="1"/>
          </p:cNvGraphicFramePr>
          <p:nvPr/>
        </p:nvGraphicFramePr>
        <p:xfrm>
          <a:off x="2743200" y="4191000"/>
          <a:ext cx="2459038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81" name="公式" r:id="rId11" imgW="1295400" imgH="469900" progId="Equation.3">
                  <p:embed/>
                </p:oleObj>
              </mc:Choice>
              <mc:Fallback>
                <p:oleObj name="公式" r:id="rId11" imgW="1295400" imgH="4699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191000"/>
                        <a:ext cx="2459038" cy="89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0" name="Object 9"/>
          <p:cNvGraphicFramePr>
            <a:graphicFrameLocks noChangeAspect="1"/>
          </p:cNvGraphicFramePr>
          <p:nvPr/>
        </p:nvGraphicFramePr>
        <p:xfrm>
          <a:off x="4953000" y="5257800"/>
          <a:ext cx="6096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82" name="公式" r:id="rId13" imgW="266469" imgH="203024" progId="Equation.3">
                  <p:embed/>
                </p:oleObj>
              </mc:Choice>
              <mc:Fallback>
                <p:oleObj name="公式" r:id="rId13" imgW="266469" imgH="203024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5257800"/>
                        <a:ext cx="609600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8913" y="1371600"/>
            <a:ext cx="8955087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400" smtClean="0">
                <a:latin typeface="Times New Roman" pitchFamily="18" charset="0"/>
              </a:rPr>
              <a:t>则现值为：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40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smtClean="0">
                <a:latin typeface="Times New Roman" pitchFamily="18" charset="0"/>
              </a:rPr>
              <a:t>如果以上两种方式计算的现值相等，则：</a:t>
            </a:r>
            <a:endParaRPr lang="zh-CN" altLang="en-US" smtClean="0">
              <a:latin typeface="Times New Roman" pitchFamily="18" charset="0"/>
            </a:endParaRPr>
          </a:p>
        </p:txBody>
      </p:sp>
      <p:graphicFrame>
        <p:nvGraphicFramePr>
          <p:cNvPr id="45059" name="Object 4"/>
          <p:cNvGraphicFramePr>
            <a:graphicFrameLocks noChangeAspect="1"/>
          </p:cNvGraphicFramePr>
          <p:nvPr/>
        </p:nvGraphicFramePr>
        <p:xfrm>
          <a:off x="1828800" y="1143000"/>
          <a:ext cx="23622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7" name="公式" r:id="rId3" imgW="1168400" imgH="508000" progId="Equation.3">
                  <p:embed/>
                </p:oleObj>
              </mc:Choice>
              <mc:Fallback>
                <p:oleObj name="公式" r:id="rId3" imgW="1168400" imgH="508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143000"/>
                        <a:ext cx="2362200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0" name="Object 5"/>
          <p:cNvGraphicFramePr>
            <a:graphicFrameLocks noChangeAspect="1"/>
          </p:cNvGraphicFramePr>
          <p:nvPr/>
        </p:nvGraphicFramePr>
        <p:xfrm>
          <a:off x="1066800" y="2971800"/>
          <a:ext cx="3409950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8" name="公式" r:id="rId5" imgW="1612900" imgH="508000" progId="Equation.3">
                  <p:embed/>
                </p:oleObj>
              </mc:Choice>
              <mc:Fallback>
                <p:oleObj name="公式" r:id="rId5" imgW="1612900" imgH="508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971800"/>
                        <a:ext cx="3409950" cy="1074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1" name="Object 6"/>
          <p:cNvGraphicFramePr>
            <a:graphicFrameLocks noChangeAspect="1"/>
          </p:cNvGraphicFramePr>
          <p:nvPr/>
        </p:nvGraphicFramePr>
        <p:xfrm>
          <a:off x="838200" y="4343400"/>
          <a:ext cx="4953000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9" name="公式" r:id="rId7" imgW="2349500" imgH="635000" progId="Equation.3">
                  <p:embed/>
                </p:oleObj>
              </mc:Choice>
              <mc:Fallback>
                <p:oleObj name="公式" r:id="rId7" imgW="2349500" imgH="6350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4343400"/>
                        <a:ext cx="4953000" cy="133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04800" y="381000"/>
            <a:ext cx="8839200" cy="60960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endParaRPr lang="en-US" altLang="zh-CN" sz="2400" dirty="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/>
              <a:t>一</a:t>
            </a:r>
            <a:r>
              <a:rPr lang="zh-CN" altLang="en-US" sz="2400" dirty="0" smtClean="0"/>
              <a:t>张尚需6个月到期的票据，其面值为2000元。如果按6%的名义贴现率贴现，每个季度预收1次贴现值，试计算票据的现值为多少？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/>
              <a:t>解：已知：                  求2000元在6个月前的现值。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/>
              <a:t>（1）用        贴现：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en-US" altLang="zh-CN" sz="2400" dirty="0" smtClean="0"/>
          </a:p>
          <a:p>
            <a:pPr marL="0" indent="0" eaLnBrk="1" hangingPunct="1">
              <a:buFont typeface="Wingdings" pitchFamily="2" charset="2"/>
              <a:buNone/>
            </a:pPr>
            <a:endParaRPr lang="en-US" altLang="zh-CN" sz="2400" dirty="0" smtClean="0"/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 smtClean="0"/>
              <a:t>（2）用        贴现：</a:t>
            </a:r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dirty="0" smtClean="0"/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dirty="0" smtClean="0"/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 smtClean="0"/>
              <a:t>（3）用        贴现：</a:t>
            </a:r>
          </a:p>
        </p:txBody>
      </p:sp>
      <p:graphicFrame>
        <p:nvGraphicFramePr>
          <p:cNvPr id="46083" name="Object 1028"/>
          <p:cNvGraphicFramePr>
            <a:graphicFrameLocks noChangeAspect="1"/>
          </p:cNvGraphicFramePr>
          <p:nvPr/>
        </p:nvGraphicFramePr>
        <p:xfrm>
          <a:off x="1752600" y="1981200"/>
          <a:ext cx="149225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32" name="公式" r:id="rId3" imgW="698197" imgH="203112" progId="Equation.3">
                  <p:embed/>
                </p:oleObj>
              </mc:Choice>
              <mc:Fallback>
                <p:oleObj name="公式" r:id="rId3" imgW="698197" imgH="203112" progId="Equation.3">
                  <p:embed/>
                  <p:pic>
                    <p:nvPicPr>
                      <p:cNvPr id="0" name="Object 10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1981200"/>
                        <a:ext cx="1492250" cy="43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4" name="Object 1029"/>
          <p:cNvGraphicFramePr>
            <a:graphicFrameLocks noChangeAspect="1"/>
          </p:cNvGraphicFramePr>
          <p:nvPr/>
        </p:nvGraphicFramePr>
        <p:xfrm>
          <a:off x="3124200" y="2590800"/>
          <a:ext cx="3716338" cy="1084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33" name="Equation" r:id="rId5" imgW="1739900" imgH="508000" progId="Equation.DSMT4">
                  <p:embed/>
                </p:oleObj>
              </mc:Choice>
              <mc:Fallback>
                <p:oleObj name="Equation" r:id="rId5" imgW="1739900" imgH="508000" progId="Equation.DSMT4">
                  <p:embed/>
                  <p:pic>
                    <p:nvPicPr>
                      <p:cNvPr id="0" name="Object 1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590800"/>
                        <a:ext cx="3716338" cy="1084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5" name="Object 1032"/>
          <p:cNvGraphicFramePr>
            <a:graphicFrameLocks noChangeAspect="1"/>
          </p:cNvGraphicFramePr>
          <p:nvPr/>
        </p:nvGraphicFramePr>
        <p:xfrm>
          <a:off x="1524000" y="2819400"/>
          <a:ext cx="533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34" name="Equation" r:id="rId7" imgW="266469" imgH="203024" progId="Equation.DSMT4">
                  <p:embed/>
                </p:oleObj>
              </mc:Choice>
              <mc:Fallback>
                <p:oleObj name="Equation" r:id="rId7" imgW="266469" imgH="203024" progId="Equation.DSMT4">
                  <p:embed/>
                  <p:pic>
                    <p:nvPicPr>
                      <p:cNvPr id="0" name="Object 10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819400"/>
                        <a:ext cx="533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6" name="Object 1033"/>
          <p:cNvGraphicFramePr>
            <a:graphicFrameLocks noChangeAspect="1"/>
          </p:cNvGraphicFramePr>
          <p:nvPr/>
        </p:nvGraphicFramePr>
        <p:xfrm>
          <a:off x="1524000" y="4114800"/>
          <a:ext cx="533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35" name="Equation" r:id="rId9" imgW="266469" imgH="203024" progId="Equation.DSMT4">
                  <p:embed/>
                </p:oleObj>
              </mc:Choice>
              <mc:Fallback>
                <p:oleObj name="Equation" r:id="rId9" imgW="266469" imgH="203024" progId="Equation.DSMT4">
                  <p:embed/>
                  <p:pic>
                    <p:nvPicPr>
                      <p:cNvPr id="0" name="Object 10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4114800"/>
                        <a:ext cx="533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7" name="Object 1034"/>
          <p:cNvGraphicFramePr>
            <a:graphicFrameLocks noChangeAspect="1"/>
          </p:cNvGraphicFramePr>
          <p:nvPr/>
        </p:nvGraphicFramePr>
        <p:xfrm>
          <a:off x="3276600" y="3810000"/>
          <a:ext cx="3689350" cy="1084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36" name="Equation" r:id="rId11" imgW="1727200" imgH="508000" progId="Equation.DSMT4">
                  <p:embed/>
                </p:oleObj>
              </mc:Choice>
              <mc:Fallback>
                <p:oleObj name="Equation" r:id="rId11" imgW="1727200" imgH="508000" progId="Equation.DSMT4">
                  <p:embed/>
                  <p:pic>
                    <p:nvPicPr>
                      <p:cNvPr id="0" name="Object 10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3810000"/>
                        <a:ext cx="3689350" cy="1084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8" name="Object 1035"/>
          <p:cNvGraphicFramePr>
            <a:graphicFrameLocks noChangeAspect="1"/>
          </p:cNvGraphicFramePr>
          <p:nvPr/>
        </p:nvGraphicFramePr>
        <p:xfrm>
          <a:off x="1676400" y="5257800"/>
          <a:ext cx="279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37" name="Equation" r:id="rId13" imgW="139579" imgH="177646" progId="Equation.DSMT4">
                  <p:embed/>
                </p:oleObj>
              </mc:Choice>
              <mc:Fallback>
                <p:oleObj name="Equation" r:id="rId13" imgW="139579" imgH="177646" progId="Equation.DSMT4">
                  <p:embed/>
                  <p:pic>
                    <p:nvPicPr>
                      <p:cNvPr id="0" name="Object 10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5257800"/>
                        <a:ext cx="2794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9" name="Object 1036"/>
          <p:cNvGraphicFramePr>
            <a:graphicFrameLocks noChangeAspect="1"/>
          </p:cNvGraphicFramePr>
          <p:nvPr/>
        </p:nvGraphicFramePr>
        <p:xfrm>
          <a:off x="3276600" y="5181600"/>
          <a:ext cx="350043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38" name="Equation" r:id="rId15" imgW="1638300" imgH="228600" progId="Equation.DSMT4">
                  <p:embed/>
                </p:oleObj>
              </mc:Choice>
              <mc:Fallback>
                <p:oleObj name="Equation" r:id="rId15" imgW="1638300" imgH="228600" progId="Equation.DSMT4">
                  <p:embed/>
                  <p:pic>
                    <p:nvPicPr>
                      <p:cNvPr id="0" name="Object 10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5181600"/>
                        <a:ext cx="3500438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026"/>
          <p:cNvSpPr>
            <a:spLocks noGrp="1" noChangeArrowheads="1"/>
          </p:cNvSpPr>
          <p:nvPr>
            <p:ph type="body" idx="1"/>
          </p:nvPr>
        </p:nvSpPr>
        <p:spPr>
          <a:xfrm>
            <a:off x="304800" y="381000"/>
            <a:ext cx="8839200" cy="60960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endParaRPr lang="zh-CN" altLang="en-US" sz="240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smtClean="0"/>
              <a:t>（1）用        折现：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en-US" altLang="zh-CN" sz="2400" smtClean="0"/>
          </a:p>
          <a:p>
            <a:pPr marL="0" indent="0" eaLnBrk="1" hangingPunct="1">
              <a:buFont typeface="Wingdings" pitchFamily="2" charset="2"/>
              <a:buNone/>
            </a:pPr>
            <a:endParaRPr lang="en-US" altLang="zh-CN" sz="2400" smtClean="0"/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smtClean="0"/>
              <a:t>（2）用        折现：</a:t>
            </a:r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smtClean="0"/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smtClean="0"/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smtClean="0"/>
              <a:t>（3）用        折现：</a:t>
            </a:r>
          </a:p>
        </p:txBody>
      </p:sp>
      <p:graphicFrame>
        <p:nvGraphicFramePr>
          <p:cNvPr id="47107" name="Object 1028"/>
          <p:cNvGraphicFramePr>
            <a:graphicFrameLocks noChangeAspect="1"/>
          </p:cNvGraphicFramePr>
          <p:nvPr/>
        </p:nvGraphicFramePr>
        <p:xfrm>
          <a:off x="3276600" y="533400"/>
          <a:ext cx="3716338" cy="1084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3" name="Equation" r:id="rId3" imgW="1739900" imgH="508000" progId="Equation.DSMT4">
                  <p:embed/>
                </p:oleObj>
              </mc:Choice>
              <mc:Fallback>
                <p:oleObj name="Equation" r:id="rId3" imgW="1739900" imgH="508000" progId="Equation.DSMT4">
                  <p:embed/>
                  <p:pic>
                    <p:nvPicPr>
                      <p:cNvPr id="0" name="Object 10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533400"/>
                        <a:ext cx="3716338" cy="1084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8" name="Object 1029"/>
          <p:cNvGraphicFramePr>
            <a:graphicFrameLocks noChangeAspect="1"/>
          </p:cNvGraphicFramePr>
          <p:nvPr/>
        </p:nvGraphicFramePr>
        <p:xfrm>
          <a:off x="1600200" y="838200"/>
          <a:ext cx="431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4" name="Equation" r:id="rId5" imgW="215713" imgH="203024" progId="Equation.DSMT4">
                  <p:embed/>
                </p:oleObj>
              </mc:Choice>
              <mc:Fallback>
                <p:oleObj name="Equation" r:id="rId5" imgW="215713" imgH="203024" progId="Equation.DSMT4">
                  <p:embed/>
                  <p:pic>
                    <p:nvPicPr>
                      <p:cNvPr id="0" name="Object 1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838200"/>
                        <a:ext cx="4318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9" name="Object 1030"/>
          <p:cNvGraphicFramePr>
            <a:graphicFrameLocks noChangeAspect="1"/>
          </p:cNvGraphicFramePr>
          <p:nvPr/>
        </p:nvGraphicFramePr>
        <p:xfrm>
          <a:off x="1600200" y="2133600"/>
          <a:ext cx="431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5" name="Equation" r:id="rId7" imgW="215713" imgH="203024" progId="Equation.DSMT4">
                  <p:embed/>
                </p:oleObj>
              </mc:Choice>
              <mc:Fallback>
                <p:oleObj name="Equation" r:id="rId7" imgW="215713" imgH="203024" progId="Equation.DSMT4">
                  <p:embed/>
                  <p:pic>
                    <p:nvPicPr>
                      <p:cNvPr id="0" name="Object 10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133600"/>
                        <a:ext cx="4318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0" name="Object 1031"/>
          <p:cNvGraphicFramePr>
            <a:graphicFrameLocks noChangeAspect="1"/>
          </p:cNvGraphicFramePr>
          <p:nvPr/>
        </p:nvGraphicFramePr>
        <p:xfrm>
          <a:off x="3276600" y="1828800"/>
          <a:ext cx="3716338" cy="1084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6" name="Equation" r:id="rId9" imgW="1739900" imgH="508000" progId="Equation.DSMT4">
                  <p:embed/>
                </p:oleObj>
              </mc:Choice>
              <mc:Fallback>
                <p:oleObj name="Equation" r:id="rId9" imgW="1739900" imgH="508000" progId="Equation.DSMT4">
                  <p:embed/>
                  <p:pic>
                    <p:nvPicPr>
                      <p:cNvPr id="0" name="Object 10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828800"/>
                        <a:ext cx="3716338" cy="1084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1" name="Object 1032"/>
          <p:cNvGraphicFramePr>
            <a:graphicFrameLocks noChangeAspect="1"/>
          </p:cNvGraphicFramePr>
          <p:nvPr/>
        </p:nvGraphicFramePr>
        <p:xfrm>
          <a:off x="1752600" y="3200400"/>
          <a:ext cx="1778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7" name="Equation" r:id="rId11" imgW="88707" imgH="164742" progId="Equation.DSMT4">
                  <p:embed/>
                </p:oleObj>
              </mc:Choice>
              <mc:Fallback>
                <p:oleObj name="Equation" r:id="rId11" imgW="88707" imgH="164742" progId="Equation.DSMT4">
                  <p:embed/>
                  <p:pic>
                    <p:nvPicPr>
                      <p:cNvPr id="0" name="Object 10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3200400"/>
                        <a:ext cx="1778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2" name="Object 1033"/>
          <p:cNvGraphicFramePr>
            <a:graphicFrameLocks noChangeAspect="1"/>
          </p:cNvGraphicFramePr>
          <p:nvPr/>
        </p:nvGraphicFramePr>
        <p:xfrm>
          <a:off x="3429000" y="3124200"/>
          <a:ext cx="34448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8" name="Equation" r:id="rId13" imgW="1612900" imgH="228600" progId="Equation.DSMT4">
                  <p:embed/>
                </p:oleObj>
              </mc:Choice>
              <mc:Fallback>
                <p:oleObj name="Equation" r:id="rId13" imgW="1612900" imgH="228600" progId="Equation.DSMT4">
                  <p:embed/>
                  <p:pic>
                    <p:nvPicPr>
                      <p:cNvPr id="0" name="Object 10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3124200"/>
                        <a:ext cx="3444875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81000"/>
            <a:ext cx="8955088" cy="64770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500" dirty="0" smtClean="0">
                <a:latin typeface="Times New Roman" pitchFamily="18" charset="0"/>
              </a:rPr>
              <a:t>第二部分： </a:t>
            </a:r>
            <a:r>
              <a:rPr lang="en-US" altLang="zh-CN" sz="3500" dirty="0" smtClean="0">
                <a:latin typeface="Times New Roman" pitchFamily="18" charset="0"/>
              </a:rPr>
              <a:t> </a:t>
            </a:r>
            <a:r>
              <a:rPr lang="zh-CN" altLang="en-US" dirty="0" smtClean="0">
                <a:latin typeface="Times New Roman" pitchFamily="18" charset="0"/>
              </a:rPr>
              <a:t>年金</a:t>
            </a:r>
            <a:endParaRPr lang="zh-CN" altLang="en-US" dirty="0" smtClean="0">
              <a:latin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       </a:t>
            </a:r>
            <a:r>
              <a:rPr lang="zh-CN" altLang="en-US" sz="2400" dirty="0" smtClean="0">
                <a:solidFill>
                  <a:schemeClr val="hlink"/>
                </a:solidFill>
                <a:latin typeface="Times New Roman" pitchFamily="18" charset="0"/>
              </a:rPr>
              <a:t>年金是收付款项的一种方法。它是每隔一个相等间隔的一系列固定金额的收付款方法。</a:t>
            </a:r>
            <a:r>
              <a:rPr lang="zh-CN" altLang="en-US" sz="2400" dirty="0" smtClean="0">
                <a:latin typeface="Times New Roman" pitchFamily="18" charset="0"/>
              </a:rPr>
              <a:t>实际中采取年金方法收付款项的例子很多，例如，向银行一次性贷款后采取在若干年内每年等额还款方法还清贷款。再如，以分期付款方式购买某一固定资产等。年金可以按收付款时点不同分为</a:t>
            </a:r>
            <a:r>
              <a:rPr lang="zh-CN" altLang="en-US" sz="2400" dirty="0" smtClean="0">
                <a:solidFill>
                  <a:schemeClr val="hlink"/>
                </a:solidFill>
                <a:latin typeface="Times New Roman" pitchFamily="18" charset="0"/>
              </a:rPr>
              <a:t>期末付年金</a:t>
            </a:r>
            <a:r>
              <a:rPr lang="zh-CN" altLang="en-US" sz="2400" dirty="0" smtClean="0">
                <a:latin typeface="Times New Roman" pitchFamily="18" charset="0"/>
              </a:rPr>
              <a:t>和</a:t>
            </a:r>
            <a:r>
              <a:rPr lang="zh-CN" altLang="en-US" sz="2400" dirty="0" smtClean="0">
                <a:solidFill>
                  <a:schemeClr val="hlink"/>
                </a:solidFill>
                <a:latin typeface="Times New Roman" pitchFamily="18" charset="0"/>
              </a:rPr>
              <a:t>期首付年金</a:t>
            </a:r>
            <a:r>
              <a:rPr lang="zh-CN" altLang="en-US" sz="2400" dirty="0" smtClean="0">
                <a:latin typeface="Times New Roman" pitchFamily="18" charset="0"/>
              </a:rPr>
              <a:t>；</a:t>
            </a:r>
            <a:endParaRPr lang="en-US" altLang="zh-CN" sz="2400" dirty="0" smtClean="0">
              <a:latin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1、年金</a:t>
            </a:r>
            <a:r>
              <a:rPr lang="zh-CN" altLang="en-US" sz="2400" dirty="0" smtClean="0">
                <a:latin typeface="Times New Roman" pitchFamily="18" charset="0"/>
              </a:rPr>
              <a:t>现值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      年金现值是一系列等额收付款在收付期初的现值之和。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8955088" cy="44958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smtClean="0">
                <a:latin typeface="Times New Roman" pitchFamily="18" charset="0"/>
              </a:rPr>
              <a:t>       对每年一单位元（1元）共收付</a:t>
            </a:r>
            <a:r>
              <a:rPr lang="en-US" altLang="zh-CN" sz="2400" smtClean="0">
                <a:latin typeface="Times New Roman" pitchFamily="18" charset="0"/>
              </a:rPr>
              <a:t>n</a:t>
            </a:r>
            <a:r>
              <a:rPr lang="zh-CN" altLang="en-US" sz="2400" smtClean="0">
                <a:latin typeface="Times New Roman" pitchFamily="18" charset="0"/>
              </a:rPr>
              <a:t>年的</a:t>
            </a:r>
            <a:r>
              <a:rPr lang="en-US" altLang="zh-CN" sz="2400" smtClean="0">
                <a:latin typeface="Times New Roman" pitchFamily="18" charset="0"/>
              </a:rPr>
              <a:t>n</a:t>
            </a:r>
            <a:r>
              <a:rPr lang="zh-CN" altLang="en-US" sz="2400" smtClean="0">
                <a:latin typeface="Times New Roman" pitchFamily="18" charset="0"/>
              </a:rPr>
              <a:t>年定期年金，当收付款发生在每年年末时，以      表示其现值。显然      是每年末一单位元在收付期初现值的合计。</a:t>
            </a:r>
            <a:endParaRPr lang="zh-CN" altLang="en-US" smtClean="0">
              <a:latin typeface="Times New Roman" pitchFamily="18" charset="0"/>
            </a:endParaRPr>
          </a:p>
        </p:txBody>
      </p:sp>
      <p:graphicFrame>
        <p:nvGraphicFramePr>
          <p:cNvPr id="56323" name="Object 4"/>
          <p:cNvGraphicFramePr>
            <a:graphicFrameLocks noChangeAspect="1"/>
          </p:cNvGraphicFramePr>
          <p:nvPr/>
        </p:nvGraphicFramePr>
        <p:xfrm>
          <a:off x="3124200" y="1371600"/>
          <a:ext cx="4064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3" name="公式" r:id="rId3" imgW="190500" imgH="279400" progId="Equation.3">
                  <p:embed/>
                </p:oleObj>
              </mc:Choice>
              <mc:Fallback>
                <p:oleObj name="公式" r:id="rId3" imgW="190500" imgH="2794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371600"/>
                        <a:ext cx="4064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4" name="Object 5"/>
          <p:cNvGraphicFramePr>
            <a:graphicFrameLocks noChangeAspect="1"/>
          </p:cNvGraphicFramePr>
          <p:nvPr/>
        </p:nvGraphicFramePr>
        <p:xfrm>
          <a:off x="6019800" y="1371600"/>
          <a:ext cx="460375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4" name="公式" r:id="rId5" imgW="215806" imgH="279279" progId="Equation.3">
                  <p:embed/>
                </p:oleObj>
              </mc:Choice>
              <mc:Fallback>
                <p:oleObj name="公式" r:id="rId5" imgW="215806" imgH="279279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1371600"/>
                        <a:ext cx="460375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5" name="Line 7"/>
          <p:cNvSpPr>
            <a:spLocks noChangeShapeType="1"/>
          </p:cNvSpPr>
          <p:nvPr/>
        </p:nvSpPr>
        <p:spPr bwMode="auto">
          <a:xfrm>
            <a:off x="533400" y="4800600"/>
            <a:ext cx="78486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26" name="Line 8"/>
          <p:cNvSpPr>
            <a:spLocks noChangeShapeType="1"/>
          </p:cNvSpPr>
          <p:nvPr/>
        </p:nvSpPr>
        <p:spPr bwMode="auto">
          <a:xfrm flipV="1">
            <a:off x="533400" y="46482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27" name="Line 9"/>
          <p:cNvSpPr>
            <a:spLocks noChangeShapeType="1"/>
          </p:cNvSpPr>
          <p:nvPr/>
        </p:nvSpPr>
        <p:spPr bwMode="auto">
          <a:xfrm flipV="1">
            <a:off x="1752600" y="46482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28" name="Line 10"/>
          <p:cNvSpPr>
            <a:spLocks noChangeShapeType="1"/>
          </p:cNvSpPr>
          <p:nvPr/>
        </p:nvSpPr>
        <p:spPr bwMode="auto">
          <a:xfrm flipV="1">
            <a:off x="3048000" y="46482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29" name="Line 13"/>
          <p:cNvSpPr>
            <a:spLocks noChangeShapeType="1"/>
          </p:cNvSpPr>
          <p:nvPr/>
        </p:nvSpPr>
        <p:spPr bwMode="auto">
          <a:xfrm flipV="1">
            <a:off x="7086600" y="46482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30" name="Text Box 14"/>
          <p:cNvSpPr txBox="1">
            <a:spLocks noChangeArrowheads="1"/>
          </p:cNvSpPr>
          <p:nvPr/>
        </p:nvSpPr>
        <p:spPr bwMode="auto">
          <a:xfrm>
            <a:off x="1660525" y="42465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56331" name="Text Box 15"/>
          <p:cNvSpPr txBox="1">
            <a:spLocks noChangeArrowheads="1"/>
          </p:cNvSpPr>
          <p:nvPr/>
        </p:nvSpPr>
        <p:spPr bwMode="auto">
          <a:xfrm>
            <a:off x="2971800" y="42672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56332" name="Text Box 16"/>
          <p:cNvSpPr txBox="1">
            <a:spLocks noChangeArrowheads="1"/>
          </p:cNvSpPr>
          <p:nvPr/>
        </p:nvSpPr>
        <p:spPr bwMode="auto">
          <a:xfrm>
            <a:off x="7010400" y="42672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56333" name="Text Box 17"/>
          <p:cNvSpPr txBox="1">
            <a:spLocks noChangeArrowheads="1"/>
          </p:cNvSpPr>
          <p:nvPr/>
        </p:nvSpPr>
        <p:spPr bwMode="auto">
          <a:xfrm>
            <a:off x="441325" y="48561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0</a:t>
            </a:r>
          </a:p>
        </p:txBody>
      </p:sp>
      <p:sp>
        <p:nvSpPr>
          <p:cNvPr id="56334" name="Text Box 18"/>
          <p:cNvSpPr txBox="1">
            <a:spLocks noChangeArrowheads="1"/>
          </p:cNvSpPr>
          <p:nvPr/>
        </p:nvSpPr>
        <p:spPr bwMode="auto">
          <a:xfrm>
            <a:off x="1660525" y="48561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56335" name="Text Box 19"/>
          <p:cNvSpPr txBox="1">
            <a:spLocks noChangeArrowheads="1"/>
          </p:cNvSpPr>
          <p:nvPr/>
        </p:nvSpPr>
        <p:spPr bwMode="auto">
          <a:xfrm>
            <a:off x="2955925" y="48561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2</a:t>
            </a:r>
          </a:p>
        </p:txBody>
      </p:sp>
      <p:sp>
        <p:nvSpPr>
          <p:cNvPr id="56336" name="Text Box 20"/>
          <p:cNvSpPr txBox="1">
            <a:spLocks noChangeArrowheads="1"/>
          </p:cNvSpPr>
          <p:nvPr/>
        </p:nvSpPr>
        <p:spPr bwMode="auto">
          <a:xfrm>
            <a:off x="6994525" y="4856163"/>
            <a:ext cx="2968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en-US" sz="1600"/>
              <a:t>n</a:t>
            </a:r>
            <a:endParaRPr lang="en-US" altLang="zh-CN" sz="1600"/>
          </a:p>
        </p:txBody>
      </p:sp>
      <p:sp>
        <p:nvSpPr>
          <p:cNvPr id="56337" name="Text Box 21"/>
          <p:cNvSpPr txBox="1">
            <a:spLocks noChangeArrowheads="1"/>
          </p:cNvSpPr>
          <p:nvPr/>
        </p:nvSpPr>
        <p:spPr bwMode="auto">
          <a:xfrm>
            <a:off x="4556125" y="4856163"/>
            <a:ext cx="517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……</a:t>
            </a:r>
          </a:p>
        </p:txBody>
      </p:sp>
      <p:sp>
        <p:nvSpPr>
          <p:cNvPr id="56338" name="Text Box 22"/>
          <p:cNvSpPr txBox="1">
            <a:spLocks noChangeArrowheads="1"/>
          </p:cNvSpPr>
          <p:nvPr/>
        </p:nvSpPr>
        <p:spPr bwMode="auto">
          <a:xfrm>
            <a:off x="4572000" y="4267200"/>
            <a:ext cx="517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……</a:t>
            </a:r>
          </a:p>
        </p:txBody>
      </p:sp>
      <p:sp>
        <p:nvSpPr>
          <p:cNvPr id="56339" name="Line 23"/>
          <p:cNvSpPr>
            <a:spLocks noChangeShapeType="1"/>
          </p:cNvSpPr>
          <p:nvPr/>
        </p:nvSpPr>
        <p:spPr bwMode="auto">
          <a:xfrm flipH="1">
            <a:off x="914400" y="4419600"/>
            <a:ext cx="6858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56340" name="Object 25"/>
          <p:cNvGraphicFramePr>
            <a:graphicFrameLocks noChangeAspect="1"/>
          </p:cNvGraphicFramePr>
          <p:nvPr/>
        </p:nvGraphicFramePr>
        <p:xfrm>
          <a:off x="457200" y="4267200"/>
          <a:ext cx="241300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5" name="公式" r:id="rId7" imgW="114201" imgH="139579" progId="Equation.3">
                  <p:embed/>
                </p:oleObj>
              </mc:Choice>
              <mc:Fallback>
                <p:oleObj name="公式" r:id="rId7" imgW="114201" imgH="139579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267200"/>
                        <a:ext cx="241300" cy="29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41" name="Object 26"/>
          <p:cNvGraphicFramePr>
            <a:graphicFrameLocks noChangeAspect="1"/>
          </p:cNvGraphicFramePr>
          <p:nvPr/>
        </p:nvGraphicFramePr>
        <p:xfrm>
          <a:off x="457200" y="3581400"/>
          <a:ext cx="3508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6" name="公式" r:id="rId9" imgW="164957" imgH="203024" progId="Equation.3">
                  <p:embed/>
                </p:oleObj>
              </mc:Choice>
              <mc:Fallback>
                <p:oleObj name="公式" r:id="rId9" imgW="164957" imgH="203024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581400"/>
                        <a:ext cx="350838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42" name="Object 27"/>
          <p:cNvGraphicFramePr>
            <a:graphicFrameLocks noChangeAspect="1"/>
          </p:cNvGraphicFramePr>
          <p:nvPr/>
        </p:nvGraphicFramePr>
        <p:xfrm>
          <a:off x="457200" y="2971800"/>
          <a:ext cx="3508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7" name="公式" r:id="rId11" imgW="164957" imgH="203024" progId="Equation.3">
                  <p:embed/>
                </p:oleObj>
              </mc:Choice>
              <mc:Fallback>
                <p:oleObj name="公式" r:id="rId11" imgW="164957" imgH="203024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971800"/>
                        <a:ext cx="350838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43" name="Line 28"/>
          <p:cNvSpPr>
            <a:spLocks noChangeShapeType="1"/>
          </p:cNvSpPr>
          <p:nvPr/>
        </p:nvSpPr>
        <p:spPr bwMode="auto">
          <a:xfrm flipV="1">
            <a:off x="3124200" y="3886200"/>
            <a:ext cx="0" cy="3048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44" name="Line 29"/>
          <p:cNvSpPr>
            <a:spLocks noChangeShapeType="1"/>
          </p:cNvSpPr>
          <p:nvPr/>
        </p:nvSpPr>
        <p:spPr bwMode="auto">
          <a:xfrm flipH="1">
            <a:off x="914400" y="3886200"/>
            <a:ext cx="21336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45" name="Line 30"/>
          <p:cNvSpPr>
            <a:spLocks noChangeShapeType="1"/>
          </p:cNvSpPr>
          <p:nvPr/>
        </p:nvSpPr>
        <p:spPr bwMode="auto">
          <a:xfrm flipV="1">
            <a:off x="7162800" y="3200400"/>
            <a:ext cx="0" cy="9906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46" name="Line 31"/>
          <p:cNvSpPr>
            <a:spLocks noChangeShapeType="1"/>
          </p:cNvSpPr>
          <p:nvPr/>
        </p:nvSpPr>
        <p:spPr bwMode="auto">
          <a:xfrm flipH="1">
            <a:off x="990600" y="3200400"/>
            <a:ext cx="60960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47" name="Text Box 32"/>
          <p:cNvSpPr txBox="1">
            <a:spLocks noChangeArrowheads="1"/>
          </p:cNvSpPr>
          <p:nvPr/>
        </p:nvSpPr>
        <p:spPr bwMode="auto">
          <a:xfrm>
            <a:off x="3276600" y="5305425"/>
            <a:ext cx="1403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/>
              <a:t>期末收付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8955088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    如果按复利计息，每年结算一次，则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dirty="0" smtClean="0">
              <a:latin typeface="Times New Roman" pitchFamily="18" charset="0"/>
            </a:endParaRPr>
          </a:p>
        </p:txBody>
      </p:sp>
      <p:graphicFrame>
        <p:nvGraphicFramePr>
          <p:cNvPr id="57347" name="Object 4"/>
          <p:cNvGraphicFramePr>
            <a:graphicFrameLocks noChangeAspect="1"/>
          </p:cNvGraphicFramePr>
          <p:nvPr/>
        </p:nvGraphicFramePr>
        <p:xfrm>
          <a:off x="838200" y="1600200"/>
          <a:ext cx="7050088" cy="279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0" name="公式" r:id="rId3" imgW="3263900" imgH="1295400" progId="Equation.3">
                  <p:embed/>
                </p:oleObj>
              </mc:Choice>
              <mc:Fallback>
                <p:oleObj name="公式" r:id="rId3" imgW="3263900" imgH="12954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600200"/>
                        <a:ext cx="7050088" cy="2795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48" name="Object 5"/>
          <p:cNvGraphicFramePr>
            <a:graphicFrameLocks noChangeAspect="1"/>
          </p:cNvGraphicFramePr>
          <p:nvPr/>
        </p:nvGraphicFramePr>
        <p:xfrm>
          <a:off x="1905000" y="5410200"/>
          <a:ext cx="6096000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1" name="公式" r:id="rId5" imgW="2806700" imgH="419100" progId="Equation.3">
                  <p:embed/>
                </p:oleObj>
              </mc:Choice>
              <mc:Fallback>
                <p:oleObj name="公式" r:id="rId5" imgW="2806700" imgH="419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5410200"/>
                        <a:ext cx="6096000" cy="909638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hlink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49" name="Text Box 6"/>
          <p:cNvSpPr txBox="1">
            <a:spLocks noChangeArrowheads="1"/>
          </p:cNvSpPr>
          <p:nvPr/>
        </p:nvSpPr>
        <p:spPr bwMode="auto">
          <a:xfrm>
            <a:off x="381000" y="5638800"/>
            <a:ext cx="1098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>
                <a:solidFill>
                  <a:schemeClr val="hlink"/>
                </a:solidFill>
              </a:rPr>
              <a:t>提示：</a:t>
            </a:r>
            <a:endParaRPr lang="zh-CN" altLang="en-US" sz="16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017713"/>
            <a:ext cx="8955088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/>
              <a:t>用另一种方法推导以上公式：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/>
              <a:t>将等式                          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/>
              <a:t>两边同乘      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 smtClean="0"/>
              <a:t>由（1）-（2）得：</a:t>
            </a:r>
            <a:endParaRPr lang="zh-CN" altLang="zh-CN" sz="2400" dirty="0" smtClean="0"/>
          </a:p>
        </p:txBody>
      </p:sp>
      <p:graphicFrame>
        <p:nvGraphicFramePr>
          <p:cNvPr id="58371" name="Object 4"/>
          <p:cNvGraphicFramePr>
            <a:graphicFrameLocks noChangeAspect="1"/>
          </p:cNvGraphicFramePr>
          <p:nvPr/>
        </p:nvGraphicFramePr>
        <p:xfrm>
          <a:off x="2438400" y="2362200"/>
          <a:ext cx="2633663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09" name="公式" r:id="rId3" imgW="1218671" imgH="291973" progId="Equation.3">
                  <p:embed/>
                </p:oleObj>
              </mc:Choice>
              <mc:Fallback>
                <p:oleObj name="公式" r:id="rId3" imgW="1218671" imgH="291973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362200"/>
                        <a:ext cx="2633663" cy="627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2" name="Object 5"/>
          <p:cNvGraphicFramePr>
            <a:graphicFrameLocks noChangeAspect="1"/>
          </p:cNvGraphicFramePr>
          <p:nvPr/>
        </p:nvGraphicFramePr>
        <p:xfrm>
          <a:off x="1447800" y="2971800"/>
          <a:ext cx="241300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10" name="公式" r:id="rId5" imgW="114201" imgH="139579" progId="Equation.3">
                  <p:embed/>
                </p:oleObj>
              </mc:Choice>
              <mc:Fallback>
                <p:oleObj name="公式" r:id="rId5" imgW="114201" imgH="139579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2971800"/>
                        <a:ext cx="241300" cy="29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3" name="Object 6"/>
          <p:cNvGraphicFramePr>
            <a:graphicFrameLocks noChangeAspect="1"/>
          </p:cNvGraphicFramePr>
          <p:nvPr/>
        </p:nvGraphicFramePr>
        <p:xfrm>
          <a:off x="2362200" y="2895600"/>
          <a:ext cx="3263900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11" name="公式" r:id="rId7" imgW="1511300" imgH="292100" progId="Equation.3">
                  <p:embed/>
                </p:oleObj>
              </mc:Choice>
              <mc:Fallback>
                <p:oleObj name="公式" r:id="rId7" imgW="1511300" imgH="2921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895600"/>
                        <a:ext cx="3263900" cy="627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4" name="Text Box 7"/>
          <p:cNvSpPr txBox="1">
            <a:spLocks noChangeArrowheads="1"/>
          </p:cNvSpPr>
          <p:nvPr/>
        </p:nvSpPr>
        <p:spPr bwMode="auto">
          <a:xfrm>
            <a:off x="6477000" y="2438400"/>
            <a:ext cx="7016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（1）</a:t>
            </a:r>
          </a:p>
        </p:txBody>
      </p:sp>
      <p:sp>
        <p:nvSpPr>
          <p:cNvPr id="58375" name="Text Box 8"/>
          <p:cNvSpPr txBox="1">
            <a:spLocks noChangeArrowheads="1"/>
          </p:cNvSpPr>
          <p:nvPr/>
        </p:nvSpPr>
        <p:spPr bwMode="auto">
          <a:xfrm>
            <a:off x="6477000" y="2971800"/>
            <a:ext cx="7016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（2）</a:t>
            </a:r>
          </a:p>
        </p:txBody>
      </p:sp>
      <p:graphicFrame>
        <p:nvGraphicFramePr>
          <p:cNvPr id="58376" name="Object 9"/>
          <p:cNvGraphicFramePr>
            <a:graphicFrameLocks noChangeAspect="1"/>
          </p:cNvGraphicFramePr>
          <p:nvPr/>
        </p:nvGraphicFramePr>
        <p:xfrm>
          <a:off x="685800" y="3810000"/>
          <a:ext cx="236220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12" name="公式" r:id="rId9" imgW="1129810" imgH="291973" progId="Equation.3">
                  <p:embed/>
                </p:oleObj>
              </mc:Choice>
              <mc:Fallback>
                <p:oleObj name="公式" r:id="rId9" imgW="1129810" imgH="291973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810000"/>
                        <a:ext cx="2362200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7" name="Text Box 10"/>
          <p:cNvSpPr txBox="1">
            <a:spLocks noChangeArrowheads="1"/>
          </p:cNvSpPr>
          <p:nvPr/>
        </p:nvSpPr>
        <p:spPr bwMode="auto">
          <a:xfrm>
            <a:off x="3413125" y="3830638"/>
            <a:ext cx="79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/>
              <a:t>所以</a:t>
            </a:r>
          </a:p>
        </p:txBody>
      </p:sp>
      <p:graphicFrame>
        <p:nvGraphicFramePr>
          <p:cNvPr id="58378" name="Object 11"/>
          <p:cNvGraphicFramePr>
            <a:graphicFrameLocks noChangeAspect="1"/>
          </p:cNvGraphicFramePr>
          <p:nvPr/>
        </p:nvGraphicFramePr>
        <p:xfrm>
          <a:off x="4419600" y="3581400"/>
          <a:ext cx="296227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13" name="公式" r:id="rId11" imgW="1371600" imgH="419100" progId="Equation.3">
                  <p:embed/>
                </p:oleObj>
              </mc:Choice>
              <mc:Fallback>
                <p:oleObj name="公式" r:id="rId11" imgW="1371600" imgH="4191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3581400"/>
                        <a:ext cx="2962275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 bwMode="auto">
          <a:xfrm>
            <a:off x="4206875" y="3501008"/>
            <a:ext cx="3389461" cy="1152128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609600"/>
            <a:ext cx="8497888" cy="16764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800" dirty="0" smtClean="0"/>
              <a:t>   </a:t>
            </a:r>
            <a:r>
              <a:rPr lang="zh-CN" altLang="en-US" sz="2800" dirty="0" smtClean="0">
                <a:solidFill>
                  <a:schemeClr val="hlink"/>
                </a:solidFill>
              </a:rPr>
              <a:t>1元期末收付的年金现值</a:t>
            </a:r>
            <a:r>
              <a:rPr lang="zh-CN" altLang="en-US" sz="2800" dirty="0" smtClean="0"/>
              <a:t>：从1~ </a:t>
            </a:r>
            <a:r>
              <a:rPr lang="en-US" altLang="en-US" sz="2800" dirty="0" smtClean="0"/>
              <a:t>n </a:t>
            </a:r>
            <a:r>
              <a:rPr lang="zh-CN" altLang="zh-CN" sz="2800" dirty="0" smtClean="0"/>
              <a:t>年，</a:t>
            </a:r>
            <a:r>
              <a:rPr lang="zh-CN" altLang="en-US" sz="2800" dirty="0" smtClean="0"/>
              <a:t>每年的1元年金折算到现在（第0年）的现值之和称为期末收付1元年金现值，记作      。   在财务管理中常使用                  表示1元期末付年金现值。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800" dirty="0" smtClean="0"/>
              <a:t>      当收付款在每年年初时，以     表示其现值。</a:t>
            </a:r>
            <a:endParaRPr lang="zh-CN" altLang="zh-CN" sz="2800" dirty="0" smtClean="0">
              <a:latin typeface="Times New Roman" pitchFamily="18" charset="0"/>
            </a:endParaRPr>
          </a:p>
        </p:txBody>
      </p:sp>
      <p:graphicFrame>
        <p:nvGraphicFramePr>
          <p:cNvPr id="5939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919390"/>
              </p:ext>
            </p:extLst>
          </p:nvPr>
        </p:nvGraphicFramePr>
        <p:xfrm>
          <a:off x="3143250" y="1412776"/>
          <a:ext cx="460375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59" name="公式" r:id="rId3" imgW="215806" imgH="279279" progId="Equation.3">
                  <p:embed/>
                </p:oleObj>
              </mc:Choice>
              <mc:Fallback>
                <p:oleObj name="公式" r:id="rId3" imgW="215806" imgH="27927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50" y="1412776"/>
                        <a:ext cx="460375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8827408"/>
              </p:ext>
            </p:extLst>
          </p:nvPr>
        </p:nvGraphicFramePr>
        <p:xfrm>
          <a:off x="7740650" y="1556792"/>
          <a:ext cx="140335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60" name="公式" r:id="rId5" imgW="672808" imgH="203112" progId="Equation.3">
                  <p:embed/>
                </p:oleObj>
              </mc:Choice>
              <mc:Fallback>
                <p:oleObj name="公式" r:id="rId5" imgW="672808" imgH="203112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0650" y="1556792"/>
                        <a:ext cx="1403350" cy="420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2756583"/>
              </p:ext>
            </p:extLst>
          </p:nvPr>
        </p:nvGraphicFramePr>
        <p:xfrm>
          <a:off x="5260975" y="2405782"/>
          <a:ext cx="460375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61" name="公式" r:id="rId7" imgW="215806" imgH="279279" progId="Equation.3">
                  <p:embed/>
                </p:oleObj>
              </mc:Choice>
              <mc:Fallback>
                <p:oleObj name="公式" r:id="rId7" imgW="215806" imgH="279279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0975" y="2405782"/>
                        <a:ext cx="460375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8" name="Line 7"/>
          <p:cNvSpPr>
            <a:spLocks noChangeShapeType="1"/>
          </p:cNvSpPr>
          <p:nvPr/>
        </p:nvSpPr>
        <p:spPr bwMode="auto">
          <a:xfrm>
            <a:off x="704850" y="4572000"/>
            <a:ext cx="78486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9" name="Line 8"/>
          <p:cNvSpPr>
            <a:spLocks noChangeShapeType="1"/>
          </p:cNvSpPr>
          <p:nvPr/>
        </p:nvSpPr>
        <p:spPr bwMode="auto">
          <a:xfrm flipV="1">
            <a:off x="704850" y="4419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0" name="Line 9"/>
          <p:cNvSpPr>
            <a:spLocks noChangeShapeType="1"/>
          </p:cNvSpPr>
          <p:nvPr/>
        </p:nvSpPr>
        <p:spPr bwMode="auto">
          <a:xfrm flipV="1">
            <a:off x="1924050" y="4419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1" name="Line 10"/>
          <p:cNvSpPr>
            <a:spLocks noChangeShapeType="1"/>
          </p:cNvSpPr>
          <p:nvPr/>
        </p:nvSpPr>
        <p:spPr bwMode="auto">
          <a:xfrm flipV="1">
            <a:off x="3219450" y="4419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2" name="Line 11"/>
          <p:cNvSpPr>
            <a:spLocks noChangeShapeType="1"/>
          </p:cNvSpPr>
          <p:nvPr/>
        </p:nvSpPr>
        <p:spPr bwMode="auto">
          <a:xfrm flipV="1">
            <a:off x="7258050" y="4419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3" name="Text Box 12"/>
          <p:cNvSpPr txBox="1">
            <a:spLocks noChangeArrowheads="1"/>
          </p:cNvSpPr>
          <p:nvPr/>
        </p:nvSpPr>
        <p:spPr bwMode="auto">
          <a:xfrm>
            <a:off x="1831975" y="40179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59404" name="Text Box 13"/>
          <p:cNvSpPr txBox="1">
            <a:spLocks noChangeArrowheads="1"/>
          </p:cNvSpPr>
          <p:nvPr/>
        </p:nvSpPr>
        <p:spPr bwMode="auto">
          <a:xfrm>
            <a:off x="3143250" y="40386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59405" name="Text Box 14"/>
          <p:cNvSpPr txBox="1">
            <a:spLocks noChangeArrowheads="1"/>
          </p:cNvSpPr>
          <p:nvPr/>
        </p:nvSpPr>
        <p:spPr bwMode="auto">
          <a:xfrm>
            <a:off x="7181850" y="40386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59406" name="Text Box 15"/>
          <p:cNvSpPr txBox="1">
            <a:spLocks noChangeArrowheads="1"/>
          </p:cNvSpPr>
          <p:nvPr/>
        </p:nvSpPr>
        <p:spPr bwMode="auto">
          <a:xfrm>
            <a:off x="612775" y="46275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0</a:t>
            </a:r>
          </a:p>
        </p:txBody>
      </p:sp>
      <p:sp>
        <p:nvSpPr>
          <p:cNvPr id="59407" name="Text Box 16"/>
          <p:cNvSpPr txBox="1">
            <a:spLocks noChangeArrowheads="1"/>
          </p:cNvSpPr>
          <p:nvPr/>
        </p:nvSpPr>
        <p:spPr bwMode="auto">
          <a:xfrm>
            <a:off x="1831975" y="46275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59408" name="Text Box 17"/>
          <p:cNvSpPr txBox="1">
            <a:spLocks noChangeArrowheads="1"/>
          </p:cNvSpPr>
          <p:nvPr/>
        </p:nvSpPr>
        <p:spPr bwMode="auto">
          <a:xfrm>
            <a:off x="3127375" y="46275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2</a:t>
            </a:r>
          </a:p>
        </p:txBody>
      </p:sp>
      <p:sp>
        <p:nvSpPr>
          <p:cNvPr id="59409" name="Text Box 18"/>
          <p:cNvSpPr txBox="1">
            <a:spLocks noChangeArrowheads="1"/>
          </p:cNvSpPr>
          <p:nvPr/>
        </p:nvSpPr>
        <p:spPr bwMode="auto">
          <a:xfrm>
            <a:off x="7165975" y="4627563"/>
            <a:ext cx="482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zh-CN" sz="1600"/>
              <a:t>n-1</a:t>
            </a:r>
          </a:p>
        </p:txBody>
      </p:sp>
      <p:sp>
        <p:nvSpPr>
          <p:cNvPr id="59410" name="Text Box 19"/>
          <p:cNvSpPr txBox="1">
            <a:spLocks noChangeArrowheads="1"/>
          </p:cNvSpPr>
          <p:nvPr/>
        </p:nvSpPr>
        <p:spPr bwMode="auto">
          <a:xfrm>
            <a:off x="4727575" y="4627563"/>
            <a:ext cx="517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……</a:t>
            </a:r>
          </a:p>
        </p:txBody>
      </p:sp>
      <p:sp>
        <p:nvSpPr>
          <p:cNvPr id="59411" name="Text Box 20"/>
          <p:cNvSpPr txBox="1">
            <a:spLocks noChangeArrowheads="1"/>
          </p:cNvSpPr>
          <p:nvPr/>
        </p:nvSpPr>
        <p:spPr bwMode="auto">
          <a:xfrm>
            <a:off x="4743450" y="4038600"/>
            <a:ext cx="517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……</a:t>
            </a:r>
          </a:p>
        </p:txBody>
      </p:sp>
      <p:sp>
        <p:nvSpPr>
          <p:cNvPr id="59412" name="Line 21"/>
          <p:cNvSpPr>
            <a:spLocks noChangeShapeType="1"/>
          </p:cNvSpPr>
          <p:nvPr/>
        </p:nvSpPr>
        <p:spPr bwMode="auto">
          <a:xfrm flipH="1">
            <a:off x="1162050" y="3810000"/>
            <a:ext cx="6858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59413" name="Object 22"/>
          <p:cNvGraphicFramePr>
            <a:graphicFrameLocks noChangeAspect="1"/>
          </p:cNvGraphicFramePr>
          <p:nvPr/>
        </p:nvGraphicFramePr>
        <p:xfrm>
          <a:off x="628650" y="3657600"/>
          <a:ext cx="241300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62" name="公式" r:id="rId9" imgW="114201" imgH="139579" progId="Equation.3">
                  <p:embed/>
                </p:oleObj>
              </mc:Choice>
              <mc:Fallback>
                <p:oleObj name="公式" r:id="rId9" imgW="114201" imgH="139579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3657600"/>
                        <a:ext cx="241300" cy="29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414" name="Object 23"/>
          <p:cNvGraphicFramePr>
            <a:graphicFrameLocks noChangeAspect="1"/>
          </p:cNvGraphicFramePr>
          <p:nvPr/>
        </p:nvGraphicFramePr>
        <p:xfrm>
          <a:off x="628650" y="3124200"/>
          <a:ext cx="3508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63" name="公式" r:id="rId11" imgW="164957" imgH="203024" progId="Equation.3">
                  <p:embed/>
                </p:oleObj>
              </mc:Choice>
              <mc:Fallback>
                <p:oleObj name="公式" r:id="rId11" imgW="164957" imgH="203024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3124200"/>
                        <a:ext cx="350838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415" name="Object 24"/>
          <p:cNvGraphicFramePr>
            <a:graphicFrameLocks noChangeAspect="1"/>
          </p:cNvGraphicFramePr>
          <p:nvPr/>
        </p:nvGraphicFramePr>
        <p:xfrm>
          <a:off x="533400" y="2743200"/>
          <a:ext cx="5413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64" name="公式" r:id="rId13" imgW="253780" imgH="203024" progId="Equation.3">
                  <p:embed/>
                </p:oleObj>
              </mc:Choice>
              <mc:Fallback>
                <p:oleObj name="公式" r:id="rId13" imgW="253780" imgH="203024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743200"/>
                        <a:ext cx="541338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416" name="Line 27"/>
          <p:cNvSpPr>
            <a:spLocks noChangeShapeType="1"/>
          </p:cNvSpPr>
          <p:nvPr/>
        </p:nvSpPr>
        <p:spPr bwMode="auto">
          <a:xfrm flipV="1">
            <a:off x="7334250" y="2971800"/>
            <a:ext cx="0" cy="9906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7" name="Line 28"/>
          <p:cNvSpPr>
            <a:spLocks noChangeShapeType="1"/>
          </p:cNvSpPr>
          <p:nvPr/>
        </p:nvSpPr>
        <p:spPr bwMode="auto">
          <a:xfrm flipH="1">
            <a:off x="1162050" y="2971800"/>
            <a:ext cx="60960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8" name="Text Box 29"/>
          <p:cNvSpPr txBox="1">
            <a:spLocks noChangeArrowheads="1"/>
          </p:cNvSpPr>
          <p:nvPr/>
        </p:nvSpPr>
        <p:spPr bwMode="auto">
          <a:xfrm>
            <a:off x="3276600" y="5334000"/>
            <a:ext cx="1200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2000"/>
              <a:t>期初收付</a:t>
            </a:r>
          </a:p>
        </p:txBody>
      </p:sp>
      <p:sp>
        <p:nvSpPr>
          <p:cNvPr id="59419" name="Line 30"/>
          <p:cNvSpPr>
            <a:spLocks noChangeShapeType="1"/>
          </p:cNvSpPr>
          <p:nvPr/>
        </p:nvSpPr>
        <p:spPr bwMode="auto">
          <a:xfrm flipV="1">
            <a:off x="2000250" y="3810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20" name="Line 31"/>
          <p:cNvSpPr>
            <a:spLocks noChangeShapeType="1"/>
          </p:cNvSpPr>
          <p:nvPr/>
        </p:nvSpPr>
        <p:spPr bwMode="auto">
          <a:xfrm flipV="1">
            <a:off x="3295650" y="3352800"/>
            <a:ext cx="0" cy="6858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21" name="Text Box 32"/>
          <p:cNvSpPr txBox="1">
            <a:spLocks noChangeArrowheads="1"/>
          </p:cNvSpPr>
          <p:nvPr/>
        </p:nvSpPr>
        <p:spPr bwMode="auto">
          <a:xfrm>
            <a:off x="612775" y="40179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59422" name="Line 34"/>
          <p:cNvSpPr>
            <a:spLocks noChangeShapeType="1"/>
          </p:cNvSpPr>
          <p:nvPr/>
        </p:nvSpPr>
        <p:spPr bwMode="auto">
          <a:xfrm flipH="1">
            <a:off x="1162050" y="3352800"/>
            <a:ext cx="21336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47800"/>
            <a:ext cx="8955088" cy="5410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800" dirty="0" smtClean="0">
                <a:latin typeface="Times New Roman" pitchFamily="18" charset="0"/>
              </a:rPr>
              <a:t>按</a:t>
            </a:r>
            <a:r>
              <a:rPr lang="zh-CN" altLang="en-US" sz="2800" dirty="0" smtClean="0">
                <a:latin typeface="Times New Roman" pitchFamily="18" charset="0"/>
              </a:rPr>
              <a:t>复利计息，</a:t>
            </a:r>
            <a:r>
              <a:rPr lang="en-US" altLang="zh-CN" sz="2800" dirty="0" smtClean="0">
                <a:latin typeface="Times New Roman" pitchFamily="18" charset="0"/>
              </a:rPr>
              <a:t>t</a:t>
            </a:r>
            <a:r>
              <a:rPr lang="zh-CN" altLang="en-US" sz="2800" dirty="0" smtClean="0">
                <a:latin typeface="Times New Roman" pitchFamily="18" charset="0"/>
              </a:rPr>
              <a:t>年后的本利和（总额函数）为：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8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8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dirty="0" smtClean="0">
                <a:latin typeface="Times New Roman" pitchFamily="18" charset="0"/>
              </a:rPr>
              <a:t>其中</a:t>
            </a:r>
            <a:r>
              <a:rPr lang="en-US" altLang="zh-CN" sz="2800" dirty="0" smtClean="0">
                <a:latin typeface="Times New Roman" pitchFamily="18" charset="0"/>
              </a:rPr>
              <a:t>R=A(0)，</a:t>
            </a:r>
            <a:r>
              <a:rPr lang="zh-CN" altLang="en-US" sz="2800" dirty="0" smtClean="0">
                <a:latin typeface="Times New Roman" pitchFamily="18" charset="0"/>
              </a:rPr>
              <a:t>累积函数为：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8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dirty="0" smtClean="0">
                <a:latin typeface="Times New Roman" pitchFamily="18" charset="0"/>
              </a:rPr>
              <a:t>如果按单利计息，</a:t>
            </a:r>
            <a:r>
              <a:rPr lang="en-US" altLang="zh-CN" sz="2800" dirty="0" smtClean="0">
                <a:latin typeface="Times New Roman" pitchFamily="18" charset="0"/>
              </a:rPr>
              <a:t>t </a:t>
            </a:r>
            <a:r>
              <a:rPr lang="zh-CN" altLang="en-US" sz="2800" dirty="0" smtClean="0">
                <a:latin typeface="Times New Roman" pitchFamily="18" charset="0"/>
              </a:rPr>
              <a:t>年后的本利和为：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8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8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dirty="0" smtClean="0">
                <a:latin typeface="Times New Roman" pitchFamily="18" charset="0"/>
              </a:rPr>
              <a:t>累积函数为</a:t>
            </a:r>
            <a:r>
              <a:rPr lang="zh-CN" altLang="en-US" sz="2800" dirty="0" smtClean="0">
                <a:latin typeface="Times New Roman" pitchFamily="18" charset="0"/>
              </a:rPr>
              <a:t>：</a:t>
            </a:r>
            <a:endParaRPr lang="en-US" altLang="zh-CN" sz="2800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dirty="0" smtClean="0">
                <a:latin typeface="Times New Roman" pitchFamily="18" charset="0"/>
              </a:rPr>
              <a:t>具体图形见下方</a:t>
            </a:r>
            <a:endParaRPr lang="zh-CN" altLang="en-US" sz="2800" dirty="0" smtClean="0">
              <a:latin typeface="Times New Roman" pitchFamily="18" charset="0"/>
            </a:endParaRPr>
          </a:p>
        </p:txBody>
      </p:sp>
      <p:graphicFrame>
        <p:nvGraphicFramePr>
          <p:cNvPr id="16387" name="Object 5"/>
          <p:cNvGraphicFramePr>
            <a:graphicFrameLocks noChangeAspect="1"/>
          </p:cNvGraphicFramePr>
          <p:nvPr/>
        </p:nvGraphicFramePr>
        <p:xfrm>
          <a:off x="4514850" y="3321050"/>
          <a:ext cx="112713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7" name="公式" r:id="rId3" imgW="114151" imgH="215619" progId="Equation.3">
                  <p:embed/>
                </p:oleObj>
              </mc:Choice>
              <mc:Fallback>
                <p:oleObj name="公式" r:id="rId3" imgW="114151" imgH="215619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2713" cy="21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Object 6"/>
          <p:cNvGraphicFramePr>
            <a:graphicFrameLocks noChangeAspect="1"/>
          </p:cNvGraphicFramePr>
          <p:nvPr/>
        </p:nvGraphicFramePr>
        <p:xfrm>
          <a:off x="1219200" y="2362200"/>
          <a:ext cx="401478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8" name="公式" r:id="rId5" imgW="1854200" imgH="228600" progId="Equation.3">
                  <p:embed/>
                </p:oleObj>
              </mc:Choice>
              <mc:Fallback>
                <p:oleObj name="公式" r:id="rId5" imgW="185420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362200"/>
                        <a:ext cx="4014788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9" name="Object 7"/>
          <p:cNvGraphicFramePr>
            <a:graphicFrameLocks noChangeAspect="1"/>
          </p:cNvGraphicFramePr>
          <p:nvPr/>
        </p:nvGraphicFramePr>
        <p:xfrm>
          <a:off x="4495800" y="2971800"/>
          <a:ext cx="175260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9" name="公式" r:id="rId7" imgW="800100" imgH="228600" progId="Equation.3">
                  <p:embed/>
                </p:oleObj>
              </mc:Choice>
              <mc:Fallback>
                <p:oleObj name="公式" r:id="rId7" imgW="800100" imgH="228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2971800"/>
                        <a:ext cx="1752600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0" name="Object 8"/>
          <p:cNvGraphicFramePr>
            <a:graphicFrameLocks noChangeAspect="1"/>
          </p:cNvGraphicFramePr>
          <p:nvPr/>
        </p:nvGraphicFramePr>
        <p:xfrm>
          <a:off x="1828800" y="4754563"/>
          <a:ext cx="2743200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0" name="公式" r:id="rId9" imgW="1231366" imgH="203112" progId="Equation.3">
                  <p:embed/>
                </p:oleObj>
              </mc:Choice>
              <mc:Fallback>
                <p:oleObj name="公式" r:id="rId9" imgW="1231366" imgH="203112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754563"/>
                        <a:ext cx="2743200" cy="449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1" name="Object 9"/>
          <p:cNvGraphicFramePr>
            <a:graphicFrameLocks noChangeAspect="1"/>
          </p:cNvGraphicFramePr>
          <p:nvPr/>
        </p:nvGraphicFramePr>
        <p:xfrm>
          <a:off x="2286000" y="5634038"/>
          <a:ext cx="18288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1" name="公式" r:id="rId11" imgW="812447" imgH="203112" progId="Equation.3">
                  <p:embed/>
                </p:oleObj>
              </mc:Choice>
              <mc:Fallback>
                <p:oleObj name="公式" r:id="rId11" imgW="812447" imgH="203112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5634038"/>
                        <a:ext cx="1828800" cy="454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017713"/>
            <a:ext cx="8955088" cy="41148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smtClean="0">
                <a:solidFill>
                  <a:schemeClr val="hlink"/>
                </a:solidFill>
              </a:rPr>
              <a:t>1元期初收付年的金现值</a:t>
            </a:r>
            <a:r>
              <a:rPr lang="zh-CN" altLang="en-US" sz="2400" smtClean="0"/>
              <a:t>：从0~ </a:t>
            </a:r>
            <a:r>
              <a:rPr lang="en-US" altLang="en-US" sz="2400" smtClean="0"/>
              <a:t>n-1 </a:t>
            </a:r>
            <a:r>
              <a:rPr lang="zh-CN" altLang="zh-CN" sz="2400" smtClean="0"/>
              <a:t>年，</a:t>
            </a:r>
            <a:r>
              <a:rPr lang="zh-CN" altLang="en-US" sz="2400" smtClean="0"/>
              <a:t>每年的1元年金折算到现在（第0年）的现值之和称为期初收付1元年金现值，记作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smtClean="0"/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smtClean="0"/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smtClean="0"/>
              <a:t>由于：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smtClean="0"/>
              <a:t>所以：</a:t>
            </a:r>
          </a:p>
        </p:txBody>
      </p:sp>
      <p:graphicFrame>
        <p:nvGraphicFramePr>
          <p:cNvPr id="60419" name="Object 4"/>
          <p:cNvGraphicFramePr>
            <a:graphicFrameLocks noChangeAspect="1"/>
          </p:cNvGraphicFramePr>
          <p:nvPr/>
        </p:nvGraphicFramePr>
        <p:xfrm>
          <a:off x="7848600" y="2362200"/>
          <a:ext cx="4064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9" name="公式" r:id="rId3" imgW="190500" imgH="279400" progId="Equation.3">
                  <p:embed/>
                </p:oleObj>
              </mc:Choice>
              <mc:Fallback>
                <p:oleObj name="公式" r:id="rId3" imgW="190500" imgH="2794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8600" y="2362200"/>
                        <a:ext cx="4064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0" name="Object 5"/>
          <p:cNvGraphicFramePr>
            <a:graphicFrameLocks noChangeAspect="1"/>
          </p:cNvGraphicFramePr>
          <p:nvPr/>
        </p:nvGraphicFramePr>
        <p:xfrm>
          <a:off x="762000" y="2895600"/>
          <a:ext cx="6967538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0" name="公式" r:id="rId5" imgW="3225800" imgH="419100" progId="Equation.3">
                  <p:embed/>
                </p:oleObj>
              </mc:Choice>
              <mc:Fallback>
                <p:oleObj name="公式" r:id="rId5" imgW="3225800" imgH="419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895600"/>
                        <a:ext cx="6967538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1" name="Object 6"/>
          <p:cNvGraphicFramePr>
            <a:graphicFrameLocks noChangeAspect="1"/>
          </p:cNvGraphicFramePr>
          <p:nvPr/>
        </p:nvGraphicFramePr>
        <p:xfrm>
          <a:off x="912813" y="4176713"/>
          <a:ext cx="696912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1" name="公式" r:id="rId7" imgW="3225800" imgH="292100" progId="Equation.3">
                  <p:embed/>
                </p:oleObj>
              </mc:Choice>
              <mc:Fallback>
                <p:oleObj name="公式" r:id="rId7" imgW="3225800" imgH="2921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2813" y="4176713"/>
                        <a:ext cx="6969125" cy="62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2" name="Object 7"/>
          <p:cNvGraphicFramePr>
            <a:graphicFrameLocks noChangeAspect="1"/>
          </p:cNvGraphicFramePr>
          <p:nvPr/>
        </p:nvGraphicFramePr>
        <p:xfrm>
          <a:off x="1219200" y="4953000"/>
          <a:ext cx="1398588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2" name="公式" r:id="rId9" imgW="647700" imgH="279400" progId="Equation.3">
                  <p:embed/>
                </p:oleObj>
              </mc:Choice>
              <mc:Fallback>
                <p:oleObj name="公式" r:id="rId9" imgW="647700" imgH="2794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4953000"/>
                        <a:ext cx="1398588" cy="604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3" name="Object 8"/>
          <p:cNvGraphicFramePr>
            <a:graphicFrameLocks noChangeAspect="1"/>
          </p:cNvGraphicFramePr>
          <p:nvPr/>
        </p:nvGraphicFramePr>
        <p:xfrm>
          <a:off x="3429000" y="4724400"/>
          <a:ext cx="3016250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3" name="公式" r:id="rId11" imgW="1396394" imgH="393529" progId="Equation.3">
                  <p:embed/>
                </p:oleObj>
              </mc:Choice>
              <mc:Fallback>
                <p:oleObj name="公式" r:id="rId11" imgW="1396394" imgH="393529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724400"/>
                        <a:ext cx="3016250" cy="849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8955088" cy="41148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endParaRPr lang="en-US" altLang="zh-CN" sz="2400" dirty="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/>
              <a:t>例：王</a:t>
            </a:r>
            <a:r>
              <a:rPr lang="zh-CN" altLang="en-US" sz="2400" dirty="0" smtClean="0"/>
              <a:t>平从银行贷款20000元，他想在今后的十年内等额还清贷款，贷款年利率为15%，求每年还款额。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/>
              <a:t>解：采取年金方式还款，其年金现值必然等于借款额。设每年还款额为</a:t>
            </a:r>
            <a:r>
              <a:rPr lang="en-US" altLang="zh-CN" sz="2400" dirty="0" smtClean="0"/>
              <a:t>x，</a:t>
            </a:r>
            <a:r>
              <a:rPr lang="zh-CN" altLang="en-US" sz="2400" dirty="0" smtClean="0"/>
              <a:t>则</a:t>
            </a:r>
          </a:p>
        </p:txBody>
      </p:sp>
      <p:sp>
        <p:nvSpPr>
          <p:cNvPr id="61443" name="Line 4"/>
          <p:cNvSpPr>
            <a:spLocks noChangeShapeType="1"/>
          </p:cNvSpPr>
          <p:nvPr/>
        </p:nvSpPr>
        <p:spPr bwMode="auto">
          <a:xfrm>
            <a:off x="457200" y="5257800"/>
            <a:ext cx="76962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44" name="Line 5"/>
          <p:cNvSpPr>
            <a:spLocks noChangeShapeType="1"/>
          </p:cNvSpPr>
          <p:nvPr/>
        </p:nvSpPr>
        <p:spPr bwMode="auto">
          <a:xfrm flipV="1">
            <a:off x="457200" y="5105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45" name="Line 6"/>
          <p:cNvSpPr>
            <a:spLocks noChangeShapeType="1"/>
          </p:cNvSpPr>
          <p:nvPr/>
        </p:nvSpPr>
        <p:spPr bwMode="auto">
          <a:xfrm flipV="1">
            <a:off x="1447800" y="5105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46" name="Line 7"/>
          <p:cNvSpPr>
            <a:spLocks noChangeShapeType="1"/>
          </p:cNvSpPr>
          <p:nvPr/>
        </p:nvSpPr>
        <p:spPr bwMode="auto">
          <a:xfrm flipV="1">
            <a:off x="2438400" y="5105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47" name="Line 8"/>
          <p:cNvSpPr>
            <a:spLocks noChangeShapeType="1"/>
          </p:cNvSpPr>
          <p:nvPr/>
        </p:nvSpPr>
        <p:spPr bwMode="auto">
          <a:xfrm flipV="1">
            <a:off x="6781800" y="5105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48" name="Line 11"/>
          <p:cNvSpPr>
            <a:spLocks noChangeShapeType="1"/>
          </p:cNvSpPr>
          <p:nvPr/>
        </p:nvSpPr>
        <p:spPr bwMode="auto">
          <a:xfrm flipV="1">
            <a:off x="457200" y="4953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49" name="Text Box 12"/>
          <p:cNvSpPr txBox="1">
            <a:spLocks noChangeArrowheads="1"/>
          </p:cNvSpPr>
          <p:nvPr/>
        </p:nvSpPr>
        <p:spPr bwMode="auto">
          <a:xfrm>
            <a:off x="212725" y="4551363"/>
            <a:ext cx="7397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20000</a:t>
            </a:r>
          </a:p>
        </p:txBody>
      </p:sp>
      <p:sp>
        <p:nvSpPr>
          <p:cNvPr id="61450" name="Text Box 13"/>
          <p:cNvSpPr txBox="1">
            <a:spLocks noChangeArrowheads="1"/>
          </p:cNvSpPr>
          <p:nvPr/>
        </p:nvSpPr>
        <p:spPr bwMode="auto">
          <a:xfrm>
            <a:off x="288925" y="53133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0</a:t>
            </a:r>
          </a:p>
        </p:txBody>
      </p:sp>
      <p:sp>
        <p:nvSpPr>
          <p:cNvPr id="61451" name="Text Box 14"/>
          <p:cNvSpPr txBox="1">
            <a:spLocks noChangeArrowheads="1"/>
          </p:cNvSpPr>
          <p:nvPr/>
        </p:nvSpPr>
        <p:spPr bwMode="auto">
          <a:xfrm>
            <a:off x="1355725" y="53133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61452" name="Text Box 15"/>
          <p:cNvSpPr txBox="1">
            <a:spLocks noChangeArrowheads="1"/>
          </p:cNvSpPr>
          <p:nvPr/>
        </p:nvSpPr>
        <p:spPr bwMode="auto">
          <a:xfrm>
            <a:off x="2346325" y="53133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2</a:t>
            </a:r>
          </a:p>
        </p:txBody>
      </p:sp>
      <p:sp>
        <p:nvSpPr>
          <p:cNvPr id="61453" name="Text Box 16"/>
          <p:cNvSpPr txBox="1">
            <a:spLocks noChangeArrowheads="1"/>
          </p:cNvSpPr>
          <p:nvPr/>
        </p:nvSpPr>
        <p:spPr bwMode="auto">
          <a:xfrm>
            <a:off x="6689725" y="5313363"/>
            <a:ext cx="40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10</a:t>
            </a:r>
          </a:p>
        </p:txBody>
      </p:sp>
      <p:sp>
        <p:nvSpPr>
          <p:cNvPr id="61454" name="Text Box 17"/>
          <p:cNvSpPr txBox="1">
            <a:spLocks noChangeArrowheads="1"/>
          </p:cNvSpPr>
          <p:nvPr/>
        </p:nvSpPr>
        <p:spPr bwMode="auto">
          <a:xfrm>
            <a:off x="1355725" y="5694363"/>
            <a:ext cx="2841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zh-CN" sz="1600"/>
              <a:t>x</a:t>
            </a:r>
          </a:p>
        </p:txBody>
      </p:sp>
      <p:sp>
        <p:nvSpPr>
          <p:cNvPr id="61455" name="Text Box 18"/>
          <p:cNvSpPr txBox="1">
            <a:spLocks noChangeArrowheads="1"/>
          </p:cNvSpPr>
          <p:nvPr/>
        </p:nvSpPr>
        <p:spPr bwMode="auto">
          <a:xfrm>
            <a:off x="2346325" y="5694363"/>
            <a:ext cx="2841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zh-CN" sz="1600"/>
              <a:t>x</a:t>
            </a:r>
          </a:p>
        </p:txBody>
      </p:sp>
      <p:sp>
        <p:nvSpPr>
          <p:cNvPr id="61456" name="Text Box 19"/>
          <p:cNvSpPr txBox="1">
            <a:spLocks noChangeArrowheads="1"/>
          </p:cNvSpPr>
          <p:nvPr/>
        </p:nvSpPr>
        <p:spPr bwMode="auto">
          <a:xfrm>
            <a:off x="6765925" y="5618163"/>
            <a:ext cx="2841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zh-CN" sz="1600"/>
              <a:t>x</a:t>
            </a:r>
          </a:p>
        </p:txBody>
      </p:sp>
      <p:sp>
        <p:nvSpPr>
          <p:cNvPr id="61457" name="Text Box 20"/>
          <p:cNvSpPr txBox="1">
            <a:spLocks noChangeArrowheads="1"/>
          </p:cNvSpPr>
          <p:nvPr/>
        </p:nvSpPr>
        <p:spPr bwMode="auto">
          <a:xfrm>
            <a:off x="3794125" y="5313363"/>
            <a:ext cx="517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……</a:t>
            </a:r>
          </a:p>
        </p:txBody>
      </p:sp>
      <p:sp>
        <p:nvSpPr>
          <p:cNvPr id="61458" name="Text Box 22"/>
          <p:cNvSpPr txBox="1">
            <a:spLocks noChangeArrowheads="1"/>
          </p:cNvSpPr>
          <p:nvPr/>
        </p:nvSpPr>
        <p:spPr bwMode="auto">
          <a:xfrm>
            <a:off x="3946525" y="5541963"/>
            <a:ext cx="517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……</a:t>
            </a:r>
          </a:p>
        </p:txBody>
      </p:sp>
      <p:graphicFrame>
        <p:nvGraphicFramePr>
          <p:cNvPr id="61459" name="Object 23"/>
          <p:cNvGraphicFramePr>
            <a:graphicFrameLocks noChangeAspect="1"/>
          </p:cNvGraphicFramePr>
          <p:nvPr/>
        </p:nvGraphicFramePr>
        <p:xfrm>
          <a:off x="1524000" y="3200400"/>
          <a:ext cx="611505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7" name="公式" r:id="rId3" imgW="3022600" imgH="419100" progId="Equation.3">
                  <p:embed/>
                </p:oleObj>
              </mc:Choice>
              <mc:Fallback>
                <p:oleObj name="公式" r:id="rId3" imgW="3022600" imgH="4191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200400"/>
                        <a:ext cx="6115050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60" name="Text Box 24"/>
          <p:cNvSpPr txBox="1">
            <a:spLocks noChangeArrowheads="1"/>
          </p:cNvSpPr>
          <p:nvPr/>
        </p:nvSpPr>
        <p:spPr bwMode="auto">
          <a:xfrm>
            <a:off x="441325" y="5976938"/>
            <a:ext cx="6145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/>
              <a:t>每年的还款额为20000/5.018769=3985.04元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8955088" cy="41148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例</a:t>
            </a:r>
            <a:r>
              <a:rPr lang="zh-CN" altLang="en-US" sz="2400" dirty="0" smtClean="0">
                <a:latin typeface="Times New Roman" pitchFamily="18" charset="0"/>
              </a:rPr>
              <a:t>：张三从</a:t>
            </a:r>
            <a:r>
              <a:rPr lang="zh-CN" altLang="en-US" sz="2400" dirty="0" smtClean="0">
                <a:latin typeface="Times New Roman" pitchFamily="18" charset="0"/>
              </a:rPr>
              <a:t>银行贷款50000元，她计划从第七个月开始每月底等额还款，若银行规定在借款后三年内还清本息。设实际年利率为16%，求每月需还款额。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解：设按月结算时采用的月利率为</a:t>
            </a:r>
            <a:r>
              <a:rPr lang="en-US" altLang="en-US" sz="2400" dirty="0" smtClean="0">
                <a:latin typeface="Times New Roman" pitchFamily="18" charset="0"/>
              </a:rPr>
              <a:t>j</a:t>
            </a:r>
            <a:r>
              <a:rPr lang="en-US" altLang="zh-CN" sz="2400" dirty="0" smtClean="0">
                <a:latin typeface="Times New Roman" pitchFamily="18" charset="0"/>
              </a:rPr>
              <a:t>，</a:t>
            </a:r>
            <a:r>
              <a:rPr lang="zh-CN" altLang="en-US" sz="2400" dirty="0" smtClean="0">
                <a:latin typeface="Times New Roman" pitchFamily="18" charset="0"/>
              </a:rPr>
              <a:t>每月还款</a:t>
            </a:r>
            <a:r>
              <a:rPr lang="en-US" altLang="en-US" sz="2400" dirty="0" smtClean="0">
                <a:latin typeface="Times New Roman" pitchFamily="18" charset="0"/>
              </a:rPr>
              <a:t>x</a:t>
            </a:r>
            <a:r>
              <a:rPr lang="zh-CN" altLang="en-US" sz="2400" dirty="0" smtClean="0">
                <a:latin typeface="Times New Roman" pitchFamily="18" charset="0"/>
              </a:rPr>
              <a:t>元，3年共36个月，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有关的公式：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作图如下：</a:t>
            </a:r>
            <a:endParaRPr lang="zh-CN" altLang="en-US" dirty="0" smtClean="0">
              <a:latin typeface="Times New Roman" pitchFamily="18" charset="0"/>
            </a:endParaRPr>
          </a:p>
        </p:txBody>
      </p:sp>
      <p:sp>
        <p:nvSpPr>
          <p:cNvPr id="62467" name="Line 4"/>
          <p:cNvSpPr>
            <a:spLocks noChangeShapeType="1"/>
          </p:cNvSpPr>
          <p:nvPr/>
        </p:nvSpPr>
        <p:spPr bwMode="auto">
          <a:xfrm>
            <a:off x="304800" y="4495800"/>
            <a:ext cx="80772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68" name="Line 6"/>
          <p:cNvSpPr>
            <a:spLocks noChangeShapeType="1"/>
          </p:cNvSpPr>
          <p:nvPr/>
        </p:nvSpPr>
        <p:spPr bwMode="auto">
          <a:xfrm flipV="1">
            <a:off x="304800" y="4343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69" name="Line 7"/>
          <p:cNvSpPr>
            <a:spLocks noChangeShapeType="1"/>
          </p:cNvSpPr>
          <p:nvPr/>
        </p:nvSpPr>
        <p:spPr bwMode="auto">
          <a:xfrm flipV="1">
            <a:off x="1295400" y="4343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70" name="Line 9"/>
          <p:cNvSpPr>
            <a:spLocks noChangeShapeType="1"/>
          </p:cNvSpPr>
          <p:nvPr/>
        </p:nvSpPr>
        <p:spPr bwMode="auto">
          <a:xfrm flipV="1">
            <a:off x="4191000" y="4343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71" name="Text Box 10"/>
          <p:cNvSpPr txBox="1">
            <a:spLocks noChangeArrowheads="1"/>
          </p:cNvSpPr>
          <p:nvPr/>
        </p:nvSpPr>
        <p:spPr bwMode="auto">
          <a:xfrm>
            <a:off x="212725" y="45513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0</a:t>
            </a:r>
          </a:p>
        </p:txBody>
      </p:sp>
      <p:sp>
        <p:nvSpPr>
          <p:cNvPr id="62472" name="Text Box 11"/>
          <p:cNvSpPr txBox="1">
            <a:spLocks noChangeArrowheads="1"/>
          </p:cNvSpPr>
          <p:nvPr/>
        </p:nvSpPr>
        <p:spPr bwMode="auto">
          <a:xfrm>
            <a:off x="1127125" y="45513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62473" name="Text Box 12"/>
          <p:cNvSpPr txBox="1">
            <a:spLocks noChangeArrowheads="1"/>
          </p:cNvSpPr>
          <p:nvPr/>
        </p:nvSpPr>
        <p:spPr bwMode="auto">
          <a:xfrm>
            <a:off x="4098925" y="45513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7</a:t>
            </a:r>
          </a:p>
        </p:txBody>
      </p:sp>
      <p:sp>
        <p:nvSpPr>
          <p:cNvPr id="62474" name="Line 13"/>
          <p:cNvSpPr>
            <a:spLocks noChangeShapeType="1"/>
          </p:cNvSpPr>
          <p:nvPr/>
        </p:nvSpPr>
        <p:spPr bwMode="auto">
          <a:xfrm flipV="1">
            <a:off x="5257800" y="4343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75" name="Line 14"/>
          <p:cNvSpPr>
            <a:spLocks noChangeShapeType="1"/>
          </p:cNvSpPr>
          <p:nvPr/>
        </p:nvSpPr>
        <p:spPr bwMode="auto">
          <a:xfrm flipV="1">
            <a:off x="7620000" y="4343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76" name="Text Box 15"/>
          <p:cNvSpPr txBox="1">
            <a:spLocks noChangeArrowheads="1"/>
          </p:cNvSpPr>
          <p:nvPr/>
        </p:nvSpPr>
        <p:spPr bwMode="auto">
          <a:xfrm>
            <a:off x="5165725" y="45513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8</a:t>
            </a:r>
          </a:p>
        </p:txBody>
      </p:sp>
      <p:sp>
        <p:nvSpPr>
          <p:cNvPr id="62477" name="Text Box 16"/>
          <p:cNvSpPr txBox="1">
            <a:spLocks noChangeArrowheads="1"/>
          </p:cNvSpPr>
          <p:nvPr/>
        </p:nvSpPr>
        <p:spPr bwMode="auto">
          <a:xfrm>
            <a:off x="7527925" y="4551363"/>
            <a:ext cx="40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36</a:t>
            </a:r>
          </a:p>
        </p:txBody>
      </p:sp>
      <p:sp>
        <p:nvSpPr>
          <p:cNvPr id="62478" name="Text Box 17"/>
          <p:cNvSpPr txBox="1">
            <a:spLocks noChangeArrowheads="1"/>
          </p:cNvSpPr>
          <p:nvPr/>
        </p:nvSpPr>
        <p:spPr bwMode="auto">
          <a:xfrm>
            <a:off x="2270125" y="4551363"/>
            <a:ext cx="517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……</a:t>
            </a:r>
          </a:p>
        </p:txBody>
      </p:sp>
      <p:sp>
        <p:nvSpPr>
          <p:cNvPr id="62479" name="Text Box 18"/>
          <p:cNvSpPr txBox="1">
            <a:spLocks noChangeArrowheads="1"/>
          </p:cNvSpPr>
          <p:nvPr/>
        </p:nvSpPr>
        <p:spPr bwMode="auto">
          <a:xfrm>
            <a:off x="6080125" y="4551363"/>
            <a:ext cx="517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……</a:t>
            </a:r>
          </a:p>
        </p:txBody>
      </p:sp>
      <p:sp>
        <p:nvSpPr>
          <p:cNvPr id="62480" name="Text Box 19"/>
          <p:cNvSpPr txBox="1">
            <a:spLocks noChangeArrowheads="1"/>
          </p:cNvSpPr>
          <p:nvPr/>
        </p:nvSpPr>
        <p:spPr bwMode="auto">
          <a:xfrm>
            <a:off x="136525" y="3789363"/>
            <a:ext cx="7397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50000</a:t>
            </a:r>
          </a:p>
        </p:txBody>
      </p:sp>
      <p:sp>
        <p:nvSpPr>
          <p:cNvPr id="62481" name="Text Box 20"/>
          <p:cNvSpPr txBox="1">
            <a:spLocks noChangeArrowheads="1"/>
          </p:cNvSpPr>
          <p:nvPr/>
        </p:nvSpPr>
        <p:spPr bwMode="auto">
          <a:xfrm>
            <a:off x="4098925" y="4856163"/>
            <a:ext cx="2841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en-US" sz="1600"/>
              <a:t>x</a:t>
            </a:r>
            <a:endParaRPr lang="en-US" altLang="zh-CN" sz="1600"/>
          </a:p>
        </p:txBody>
      </p:sp>
      <p:sp>
        <p:nvSpPr>
          <p:cNvPr id="62482" name="Text Box 21"/>
          <p:cNvSpPr txBox="1">
            <a:spLocks noChangeArrowheads="1"/>
          </p:cNvSpPr>
          <p:nvPr/>
        </p:nvSpPr>
        <p:spPr bwMode="auto">
          <a:xfrm>
            <a:off x="5165725" y="4856163"/>
            <a:ext cx="2841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zh-CN" sz="1600"/>
              <a:t>x</a:t>
            </a:r>
          </a:p>
        </p:txBody>
      </p:sp>
      <p:sp>
        <p:nvSpPr>
          <p:cNvPr id="62483" name="Text Box 22"/>
          <p:cNvSpPr txBox="1">
            <a:spLocks noChangeArrowheads="1"/>
          </p:cNvSpPr>
          <p:nvPr/>
        </p:nvSpPr>
        <p:spPr bwMode="auto">
          <a:xfrm>
            <a:off x="7543800" y="4800600"/>
            <a:ext cx="2841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zh-CN" sz="1600"/>
              <a:t>x</a:t>
            </a:r>
          </a:p>
        </p:txBody>
      </p:sp>
      <p:sp>
        <p:nvSpPr>
          <p:cNvPr id="62484" name="Text Box 28"/>
          <p:cNvSpPr txBox="1">
            <a:spLocks noChangeArrowheads="1"/>
          </p:cNvSpPr>
          <p:nvPr/>
        </p:nvSpPr>
        <p:spPr bwMode="auto">
          <a:xfrm>
            <a:off x="5318125" y="5441950"/>
            <a:ext cx="10763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800"/>
              <a:t>共30个 </a:t>
            </a:r>
            <a:r>
              <a:rPr lang="en-US" altLang="zh-CN" sz="1800"/>
              <a:t>x</a:t>
            </a:r>
          </a:p>
        </p:txBody>
      </p:sp>
      <p:sp>
        <p:nvSpPr>
          <p:cNvPr id="62485" name="Line 29"/>
          <p:cNvSpPr>
            <a:spLocks noChangeShapeType="1"/>
          </p:cNvSpPr>
          <p:nvPr/>
        </p:nvSpPr>
        <p:spPr bwMode="auto">
          <a:xfrm flipV="1">
            <a:off x="3200400" y="4343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86" name="Text Box 30"/>
          <p:cNvSpPr txBox="1">
            <a:spLocks noChangeArrowheads="1"/>
          </p:cNvSpPr>
          <p:nvPr/>
        </p:nvSpPr>
        <p:spPr bwMode="auto">
          <a:xfrm>
            <a:off x="3108325" y="45513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6</a:t>
            </a:r>
          </a:p>
        </p:txBody>
      </p:sp>
      <p:graphicFrame>
        <p:nvGraphicFramePr>
          <p:cNvPr id="62487" name="Object 31"/>
          <p:cNvGraphicFramePr>
            <a:graphicFrameLocks noChangeAspect="1"/>
          </p:cNvGraphicFramePr>
          <p:nvPr/>
        </p:nvGraphicFramePr>
        <p:xfrm>
          <a:off x="2819400" y="5394325"/>
          <a:ext cx="914400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27" name="公式" r:id="rId3" imgW="380835" imgH="279279" progId="Equation.3">
                  <p:embed/>
                </p:oleObj>
              </mc:Choice>
              <mc:Fallback>
                <p:oleObj name="公式" r:id="rId3" imgW="380835" imgH="279279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5394325"/>
                        <a:ext cx="914400" cy="671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88" name="Line 32"/>
          <p:cNvSpPr>
            <a:spLocks noChangeShapeType="1"/>
          </p:cNvSpPr>
          <p:nvPr/>
        </p:nvSpPr>
        <p:spPr bwMode="auto">
          <a:xfrm flipH="1">
            <a:off x="3886200" y="5638800"/>
            <a:ext cx="13716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89" name="Line 34"/>
          <p:cNvSpPr>
            <a:spLocks noChangeShapeType="1"/>
          </p:cNvSpPr>
          <p:nvPr/>
        </p:nvSpPr>
        <p:spPr bwMode="auto">
          <a:xfrm flipV="1">
            <a:off x="3200400" y="4953000"/>
            <a:ext cx="0" cy="4572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62490" name="Object 35"/>
          <p:cNvGraphicFramePr>
            <a:graphicFrameLocks noChangeAspect="1"/>
          </p:cNvGraphicFramePr>
          <p:nvPr/>
        </p:nvGraphicFramePr>
        <p:xfrm>
          <a:off x="0" y="5410200"/>
          <a:ext cx="1431925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28" name="公式" r:id="rId5" imgW="596900" imgH="292100" progId="Equation.3">
                  <p:embed/>
                </p:oleObj>
              </mc:Choice>
              <mc:Fallback>
                <p:oleObj name="公式" r:id="rId5" imgW="596900" imgH="29210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10200"/>
                        <a:ext cx="1431925" cy="696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91" name="Line 36"/>
          <p:cNvSpPr>
            <a:spLocks noChangeShapeType="1"/>
          </p:cNvSpPr>
          <p:nvPr/>
        </p:nvSpPr>
        <p:spPr bwMode="auto">
          <a:xfrm flipH="1">
            <a:off x="1524000" y="5638800"/>
            <a:ext cx="12954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92" name="Line 37"/>
          <p:cNvSpPr>
            <a:spLocks noChangeShapeType="1"/>
          </p:cNvSpPr>
          <p:nvPr/>
        </p:nvSpPr>
        <p:spPr bwMode="auto">
          <a:xfrm flipV="1">
            <a:off x="304800" y="4876800"/>
            <a:ext cx="0" cy="6096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93" name="AutoShape 41"/>
          <p:cNvSpPr>
            <a:spLocks/>
          </p:cNvSpPr>
          <p:nvPr/>
        </p:nvSpPr>
        <p:spPr bwMode="auto">
          <a:xfrm rot="5400000">
            <a:off x="5715000" y="3733800"/>
            <a:ext cx="304800" cy="3200400"/>
          </a:xfrm>
          <a:prstGeom prst="rightBrace">
            <a:avLst>
              <a:gd name="adj1" fmla="val 875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62494" name="Object 43"/>
          <p:cNvGraphicFramePr>
            <a:graphicFrameLocks noChangeAspect="1"/>
          </p:cNvGraphicFramePr>
          <p:nvPr/>
        </p:nvGraphicFramePr>
        <p:xfrm>
          <a:off x="2209800" y="3048000"/>
          <a:ext cx="104457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29" name="公式" r:id="rId7" imgW="507780" imgH="177723" progId="Equation.3">
                  <p:embed/>
                </p:oleObj>
              </mc:Choice>
              <mc:Fallback>
                <p:oleObj name="公式" r:id="rId7" imgW="507780" imgH="177723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048000"/>
                        <a:ext cx="1044575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95" name="Object 44"/>
          <p:cNvGraphicFramePr>
            <a:graphicFrameLocks noChangeAspect="1"/>
          </p:cNvGraphicFramePr>
          <p:nvPr/>
        </p:nvGraphicFramePr>
        <p:xfrm>
          <a:off x="5638800" y="2743200"/>
          <a:ext cx="268763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30" name="公式" r:id="rId9" imgW="1308100" imgH="508000" progId="Equation.3">
                  <p:embed/>
                </p:oleObj>
              </mc:Choice>
              <mc:Fallback>
                <p:oleObj name="公式" r:id="rId9" imgW="1308100" imgH="508000" progId="Equation.3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2743200"/>
                        <a:ext cx="2687638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96" name="Object 45"/>
          <p:cNvGraphicFramePr>
            <a:graphicFrameLocks noChangeAspect="1"/>
          </p:cNvGraphicFramePr>
          <p:nvPr/>
        </p:nvGraphicFramePr>
        <p:xfrm>
          <a:off x="3810000" y="2819400"/>
          <a:ext cx="1071563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31" name="公式" r:id="rId11" imgW="520700" imgH="419100" progId="Equation.3">
                  <p:embed/>
                </p:oleObj>
              </mc:Choice>
              <mc:Fallback>
                <p:oleObj name="公式" r:id="rId11" imgW="520700" imgH="419100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2819400"/>
                        <a:ext cx="1071563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04800"/>
            <a:ext cx="8955088" cy="56388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 smtClean="0"/>
              <a:t>由以上图形分析可知：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 smtClean="0"/>
              <a:t>在公式中采用的利率为</a:t>
            </a:r>
            <a:r>
              <a:rPr lang="en-US" altLang="zh-CN" sz="2400" dirty="0" smtClean="0"/>
              <a:t>j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 smtClean="0"/>
              <a:t>按月计复利，则</a:t>
            </a:r>
            <a:r>
              <a:rPr lang="en-US" altLang="en-US" sz="2400" dirty="0" smtClean="0"/>
              <a:t>j</a:t>
            </a:r>
            <a:r>
              <a:rPr lang="zh-CN" altLang="en-US" sz="2400" dirty="0" smtClean="0"/>
              <a:t>与实际年利率16%的关系为：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dirty="0" smtClean="0"/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dirty="0" smtClean="0"/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dirty="0" smtClean="0"/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 smtClean="0"/>
              <a:t>所以：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dirty="0" smtClean="0"/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2</a:t>
            </a:r>
            <a:r>
              <a:rPr lang="zh-CN" altLang="en-US" sz="2400" dirty="0" smtClean="0">
                <a:latin typeface="Times New Roman" pitchFamily="18" charset="0"/>
              </a:rPr>
              <a:t>、年金</a:t>
            </a:r>
            <a:r>
              <a:rPr lang="zh-CN" altLang="en-US" sz="2400" dirty="0" smtClean="0">
                <a:latin typeface="Times New Roman" pitchFamily="18" charset="0"/>
              </a:rPr>
              <a:t>终值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     </a:t>
            </a:r>
            <a:r>
              <a:rPr lang="zh-CN" altLang="en-US" sz="2400" dirty="0" smtClean="0">
                <a:solidFill>
                  <a:schemeClr val="hlink"/>
                </a:solidFill>
                <a:latin typeface="Times New Roman" pitchFamily="18" charset="0"/>
              </a:rPr>
              <a:t> 终值是经过一定时期生息后的本金与利息之和。年金终值是一系列等额收付款在收付期末的终值之和。</a:t>
            </a:r>
            <a:r>
              <a:rPr lang="zh-CN" altLang="en-US" sz="2400" dirty="0" smtClean="0">
                <a:latin typeface="Times New Roman" pitchFamily="18" charset="0"/>
              </a:rPr>
              <a:t>每年一单位元，每年末收付的年金终值以         表示，它是从1 ~ </a:t>
            </a:r>
            <a:r>
              <a:rPr lang="en-US" altLang="en-US" sz="2400" dirty="0" smtClean="0">
                <a:latin typeface="Times New Roman" pitchFamily="18" charset="0"/>
              </a:rPr>
              <a:t>n</a:t>
            </a:r>
            <a:r>
              <a:rPr lang="zh-CN" altLang="en-US" sz="2400" dirty="0" smtClean="0">
                <a:latin typeface="Times New Roman" pitchFamily="18" charset="0"/>
              </a:rPr>
              <a:t>年每年1元年金在第</a:t>
            </a:r>
            <a:r>
              <a:rPr lang="en-US" altLang="en-US" sz="2400" dirty="0" smtClean="0">
                <a:latin typeface="Times New Roman" pitchFamily="18" charset="0"/>
              </a:rPr>
              <a:t>n</a:t>
            </a:r>
            <a:r>
              <a:rPr lang="zh-CN" altLang="en-US" sz="2400" dirty="0" smtClean="0">
                <a:latin typeface="Times New Roman" pitchFamily="18" charset="0"/>
              </a:rPr>
              <a:t>年的终值之和。</a:t>
            </a:r>
            <a:endParaRPr lang="zh-CN" altLang="en-US" sz="2400" dirty="0" smtClean="0"/>
          </a:p>
        </p:txBody>
      </p:sp>
      <p:graphicFrame>
        <p:nvGraphicFramePr>
          <p:cNvPr id="63491" name="Object 4"/>
          <p:cNvGraphicFramePr>
            <a:graphicFrameLocks noChangeAspect="1"/>
          </p:cNvGraphicFramePr>
          <p:nvPr/>
        </p:nvGraphicFramePr>
        <p:xfrm>
          <a:off x="3581400" y="304800"/>
          <a:ext cx="2362200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6" name="公式" r:id="rId3" imgW="1129810" imgH="291973" progId="Equation.3">
                  <p:embed/>
                </p:oleObj>
              </mc:Choice>
              <mc:Fallback>
                <p:oleObj name="公式" r:id="rId3" imgW="1129810" imgH="291973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304800"/>
                        <a:ext cx="2362200" cy="608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2" name="Object 5"/>
          <p:cNvGraphicFramePr>
            <a:graphicFrameLocks noChangeAspect="1"/>
          </p:cNvGraphicFramePr>
          <p:nvPr/>
        </p:nvGraphicFramePr>
        <p:xfrm>
          <a:off x="1371600" y="1828800"/>
          <a:ext cx="25908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7" name="公式" r:id="rId5" imgW="1219200" imgH="228600" progId="Equation.3">
                  <p:embed/>
                </p:oleObj>
              </mc:Choice>
              <mc:Fallback>
                <p:oleObj name="公式" r:id="rId5" imgW="12192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828800"/>
                        <a:ext cx="2590800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3" name="Object 6"/>
          <p:cNvGraphicFramePr>
            <a:graphicFrameLocks noChangeAspect="1"/>
          </p:cNvGraphicFramePr>
          <p:nvPr/>
        </p:nvGraphicFramePr>
        <p:xfrm>
          <a:off x="4572000" y="1752600"/>
          <a:ext cx="3352800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8" name="公式" r:id="rId7" imgW="1548728" imgH="241195" progId="Equation.3">
                  <p:embed/>
                </p:oleObj>
              </mc:Choice>
              <mc:Fallback>
                <p:oleObj name="公式" r:id="rId7" imgW="1548728" imgH="241195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752600"/>
                        <a:ext cx="3352800" cy="519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4" name="Object 7"/>
          <p:cNvGraphicFramePr>
            <a:graphicFrameLocks noChangeAspect="1"/>
          </p:cNvGraphicFramePr>
          <p:nvPr/>
        </p:nvGraphicFramePr>
        <p:xfrm>
          <a:off x="990600" y="2667000"/>
          <a:ext cx="685800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9" name="公式" r:id="rId9" imgW="3289300" imgH="292100" progId="Equation.3">
                  <p:embed/>
                </p:oleObj>
              </mc:Choice>
              <mc:Fallback>
                <p:oleObj name="公式" r:id="rId9" imgW="3289300" imgH="2921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667000"/>
                        <a:ext cx="6858000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5" name="Object 8"/>
          <p:cNvGraphicFramePr>
            <a:graphicFrameLocks noChangeAspect="1"/>
          </p:cNvGraphicFramePr>
          <p:nvPr/>
        </p:nvGraphicFramePr>
        <p:xfrm>
          <a:off x="2743200" y="4876800"/>
          <a:ext cx="3841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30" name="公式" r:id="rId11" imgW="177646" imgH="279158" progId="Equation.3">
                  <p:embed/>
                </p:oleObj>
              </mc:Choice>
              <mc:Fallback>
                <p:oleObj name="公式" r:id="rId11" imgW="177646" imgH="279158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876800"/>
                        <a:ext cx="38417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6873875" y="1925638"/>
          <a:ext cx="91440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75" name="公式" r:id="rId3" imgW="419100" imgH="228600" progId="Equation.3">
                  <p:embed/>
                </p:oleObj>
              </mc:Choice>
              <mc:Fallback>
                <p:oleObj name="公式" r:id="rId3" imgW="41910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3875" y="1925638"/>
                        <a:ext cx="914400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15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3810000"/>
            <a:ext cx="8915400" cy="1752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400" smtClean="0"/>
              <a:t>如图所示，可知：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smtClean="0"/>
              <a:t>显然：</a:t>
            </a:r>
            <a:endParaRPr lang="zh-CN" altLang="en-US" sz="2800" smtClean="0"/>
          </a:p>
        </p:txBody>
      </p:sp>
      <p:sp>
        <p:nvSpPr>
          <p:cNvPr id="64516" name="Line 7"/>
          <p:cNvSpPr>
            <a:spLocks noChangeShapeType="1"/>
          </p:cNvSpPr>
          <p:nvPr/>
        </p:nvSpPr>
        <p:spPr bwMode="auto">
          <a:xfrm>
            <a:off x="549275" y="2916238"/>
            <a:ext cx="76962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17" name="Line 8"/>
          <p:cNvSpPr>
            <a:spLocks noChangeShapeType="1"/>
          </p:cNvSpPr>
          <p:nvPr/>
        </p:nvSpPr>
        <p:spPr bwMode="auto">
          <a:xfrm flipV="1">
            <a:off x="549275" y="27638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18" name="Line 11"/>
          <p:cNvSpPr>
            <a:spLocks noChangeShapeType="1"/>
          </p:cNvSpPr>
          <p:nvPr/>
        </p:nvSpPr>
        <p:spPr bwMode="auto">
          <a:xfrm flipV="1">
            <a:off x="1616075" y="27638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19" name="Line 12"/>
          <p:cNvSpPr>
            <a:spLocks noChangeShapeType="1"/>
          </p:cNvSpPr>
          <p:nvPr/>
        </p:nvSpPr>
        <p:spPr bwMode="auto">
          <a:xfrm flipV="1">
            <a:off x="2606675" y="27638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20" name="Line 13"/>
          <p:cNvSpPr>
            <a:spLocks noChangeShapeType="1"/>
          </p:cNvSpPr>
          <p:nvPr/>
        </p:nvSpPr>
        <p:spPr bwMode="auto">
          <a:xfrm flipV="1">
            <a:off x="7178675" y="27638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21" name="Text Box 14"/>
          <p:cNvSpPr txBox="1">
            <a:spLocks noChangeArrowheads="1"/>
          </p:cNvSpPr>
          <p:nvPr/>
        </p:nvSpPr>
        <p:spPr bwMode="auto">
          <a:xfrm>
            <a:off x="1539875" y="2382838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64522" name="Text Box 15"/>
          <p:cNvSpPr txBox="1">
            <a:spLocks noChangeArrowheads="1"/>
          </p:cNvSpPr>
          <p:nvPr/>
        </p:nvSpPr>
        <p:spPr bwMode="auto">
          <a:xfrm>
            <a:off x="2530475" y="2382838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64523" name="Text Box 16"/>
          <p:cNvSpPr txBox="1">
            <a:spLocks noChangeArrowheads="1"/>
          </p:cNvSpPr>
          <p:nvPr/>
        </p:nvSpPr>
        <p:spPr bwMode="auto">
          <a:xfrm>
            <a:off x="7086600" y="23622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64524" name="Text Box 17"/>
          <p:cNvSpPr txBox="1">
            <a:spLocks noChangeArrowheads="1"/>
          </p:cNvSpPr>
          <p:nvPr/>
        </p:nvSpPr>
        <p:spPr bwMode="auto">
          <a:xfrm>
            <a:off x="533400" y="29718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0</a:t>
            </a:r>
          </a:p>
        </p:txBody>
      </p:sp>
      <p:sp>
        <p:nvSpPr>
          <p:cNvPr id="64525" name="Text Box 18"/>
          <p:cNvSpPr txBox="1">
            <a:spLocks noChangeArrowheads="1"/>
          </p:cNvSpPr>
          <p:nvPr/>
        </p:nvSpPr>
        <p:spPr bwMode="auto">
          <a:xfrm>
            <a:off x="1447800" y="29718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64526" name="Text Box 19"/>
          <p:cNvSpPr txBox="1">
            <a:spLocks noChangeArrowheads="1"/>
          </p:cNvSpPr>
          <p:nvPr/>
        </p:nvSpPr>
        <p:spPr bwMode="auto">
          <a:xfrm>
            <a:off x="2514600" y="29718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2</a:t>
            </a:r>
          </a:p>
        </p:txBody>
      </p:sp>
      <p:sp>
        <p:nvSpPr>
          <p:cNvPr id="64527" name="Text Box 20"/>
          <p:cNvSpPr txBox="1">
            <a:spLocks noChangeArrowheads="1"/>
          </p:cNvSpPr>
          <p:nvPr/>
        </p:nvSpPr>
        <p:spPr bwMode="auto">
          <a:xfrm>
            <a:off x="7086600" y="2971800"/>
            <a:ext cx="2968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en-US" sz="1600"/>
              <a:t>n</a:t>
            </a:r>
            <a:endParaRPr lang="en-US" altLang="zh-CN" sz="1600"/>
          </a:p>
        </p:txBody>
      </p:sp>
      <p:sp>
        <p:nvSpPr>
          <p:cNvPr id="64528" name="Line 21"/>
          <p:cNvSpPr>
            <a:spLocks noChangeShapeType="1"/>
          </p:cNvSpPr>
          <p:nvPr/>
        </p:nvSpPr>
        <p:spPr bwMode="auto">
          <a:xfrm flipV="1">
            <a:off x="6188075" y="27638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29" name="Text Box 22"/>
          <p:cNvSpPr txBox="1">
            <a:spLocks noChangeArrowheads="1"/>
          </p:cNvSpPr>
          <p:nvPr/>
        </p:nvSpPr>
        <p:spPr bwMode="auto">
          <a:xfrm>
            <a:off x="6019800" y="23622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64530" name="Line 23"/>
          <p:cNvSpPr>
            <a:spLocks noChangeShapeType="1"/>
          </p:cNvSpPr>
          <p:nvPr/>
        </p:nvSpPr>
        <p:spPr bwMode="auto">
          <a:xfrm flipV="1">
            <a:off x="6188075" y="22304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31" name="Line 25"/>
          <p:cNvSpPr>
            <a:spLocks noChangeShapeType="1"/>
          </p:cNvSpPr>
          <p:nvPr/>
        </p:nvSpPr>
        <p:spPr bwMode="auto">
          <a:xfrm>
            <a:off x="6188075" y="2230438"/>
            <a:ext cx="5334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64532" name="Object 26"/>
          <p:cNvGraphicFramePr>
            <a:graphicFrameLocks noChangeAspect="1"/>
          </p:cNvGraphicFramePr>
          <p:nvPr/>
        </p:nvGraphicFramePr>
        <p:xfrm>
          <a:off x="6873875" y="1468438"/>
          <a:ext cx="116046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76" name="公式" r:id="rId5" imgW="533169" imgH="228501" progId="Equation.3">
                  <p:embed/>
                </p:oleObj>
              </mc:Choice>
              <mc:Fallback>
                <p:oleObj name="公式" r:id="rId5" imgW="533169" imgH="228501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3875" y="1468438"/>
                        <a:ext cx="1160463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33" name="Object 27"/>
          <p:cNvGraphicFramePr>
            <a:graphicFrameLocks noChangeAspect="1"/>
          </p:cNvGraphicFramePr>
          <p:nvPr/>
        </p:nvGraphicFramePr>
        <p:xfrm>
          <a:off x="6873875" y="1087438"/>
          <a:ext cx="113665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77" name="公式" r:id="rId7" imgW="520700" imgH="228600" progId="Equation.3">
                  <p:embed/>
                </p:oleObj>
              </mc:Choice>
              <mc:Fallback>
                <p:oleObj name="公式" r:id="rId7" imgW="520700" imgH="22860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3875" y="1087438"/>
                        <a:ext cx="1136650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34" name="Line 30"/>
          <p:cNvSpPr>
            <a:spLocks noChangeShapeType="1"/>
          </p:cNvSpPr>
          <p:nvPr/>
        </p:nvSpPr>
        <p:spPr bwMode="auto">
          <a:xfrm>
            <a:off x="2682875" y="1773238"/>
            <a:ext cx="40386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35" name="Line 31"/>
          <p:cNvSpPr>
            <a:spLocks noChangeShapeType="1"/>
          </p:cNvSpPr>
          <p:nvPr/>
        </p:nvSpPr>
        <p:spPr bwMode="auto">
          <a:xfrm flipV="1">
            <a:off x="2682875" y="1773238"/>
            <a:ext cx="0" cy="6096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36" name="Line 32"/>
          <p:cNvSpPr>
            <a:spLocks noChangeShapeType="1"/>
          </p:cNvSpPr>
          <p:nvPr/>
        </p:nvSpPr>
        <p:spPr bwMode="auto">
          <a:xfrm>
            <a:off x="1692275" y="1392238"/>
            <a:ext cx="50292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37" name="Line 33"/>
          <p:cNvSpPr>
            <a:spLocks noChangeShapeType="1"/>
          </p:cNvSpPr>
          <p:nvPr/>
        </p:nvSpPr>
        <p:spPr bwMode="auto">
          <a:xfrm flipV="1">
            <a:off x="1692275" y="1392238"/>
            <a:ext cx="0" cy="9906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38" name="Text Box 34"/>
          <p:cNvSpPr txBox="1">
            <a:spLocks noChangeArrowheads="1"/>
          </p:cNvSpPr>
          <p:nvPr/>
        </p:nvSpPr>
        <p:spPr bwMode="auto">
          <a:xfrm>
            <a:off x="3962400" y="2895600"/>
            <a:ext cx="517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……</a:t>
            </a:r>
          </a:p>
        </p:txBody>
      </p:sp>
      <p:sp>
        <p:nvSpPr>
          <p:cNvPr id="64539" name="Text Box 35"/>
          <p:cNvSpPr txBox="1">
            <a:spLocks noChangeArrowheads="1"/>
          </p:cNvSpPr>
          <p:nvPr/>
        </p:nvSpPr>
        <p:spPr bwMode="auto">
          <a:xfrm>
            <a:off x="3886200" y="2362200"/>
            <a:ext cx="517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……</a:t>
            </a:r>
          </a:p>
        </p:txBody>
      </p:sp>
      <p:sp>
        <p:nvSpPr>
          <p:cNvPr id="64540" name="Text Box 36"/>
          <p:cNvSpPr txBox="1">
            <a:spLocks noChangeArrowheads="1"/>
          </p:cNvSpPr>
          <p:nvPr/>
        </p:nvSpPr>
        <p:spPr bwMode="auto">
          <a:xfrm>
            <a:off x="6019800" y="2971800"/>
            <a:ext cx="482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zh-CN" sz="1600"/>
              <a:t>n-1</a:t>
            </a:r>
          </a:p>
        </p:txBody>
      </p:sp>
      <p:graphicFrame>
        <p:nvGraphicFramePr>
          <p:cNvPr id="64541" name="Object 37"/>
          <p:cNvGraphicFramePr>
            <a:graphicFrameLocks noChangeAspect="1"/>
          </p:cNvGraphicFramePr>
          <p:nvPr/>
        </p:nvGraphicFramePr>
        <p:xfrm>
          <a:off x="2514600" y="3657600"/>
          <a:ext cx="5943600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78" name="公式" r:id="rId9" imgW="3035300" imgH="419100" progId="Equation.3">
                  <p:embed/>
                </p:oleObj>
              </mc:Choice>
              <mc:Fallback>
                <p:oleObj name="公式" r:id="rId9" imgW="3035300" imgH="41910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3657600"/>
                        <a:ext cx="5943600" cy="820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42" name="Object 38"/>
          <p:cNvGraphicFramePr>
            <a:graphicFrameLocks noChangeAspect="1"/>
          </p:cNvGraphicFramePr>
          <p:nvPr/>
        </p:nvGraphicFramePr>
        <p:xfrm>
          <a:off x="914400" y="4724400"/>
          <a:ext cx="20574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79" name="公式" r:id="rId11" imgW="965200" imgH="292100" progId="Equation.3">
                  <p:embed/>
                </p:oleObj>
              </mc:Choice>
              <mc:Fallback>
                <p:oleObj name="公式" r:id="rId11" imgW="965200" imgH="29210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4724400"/>
                        <a:ext cx="20574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43" name="Text Box 39"/>
          <p:cNvSpPr txBox="1">
            <a:spLocks noChangeArrowheads="1"/>
          </p:cNvSpPr>
          <p:nvPr/>
        </p:nvSpPr>
        <p:spPr bwMode="auto">
          <a:xfrm>
            <a:off x="3276600" y="48006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/>
              <a:t>或</a:t>
            </a:r>
            <a:endParaRPr lang="zh-CN" altLang="en-US" sz="1600"/>
          </a:p>
        </p:txBody>
      </p:sp>
      <p:graphicFrame>
        <p:nvGraphicFramePr>
          <p:cNvPr id="64544" name="Object 40"/>
          <p:cNvGraphicFramePr>
            <a:graphicFrameLocks noChangeAspect="1"/>
          </p:cNvGraphicFramePr>
          <p:nvPr/>
        </p:nvGraphicFramePr>
        <p:xfrm>
          <a:off x="4114800" y="4724400"/>
          <a:ext cx="148907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80" name="公式" r:id="rId13" imgW="698197" imgH="291973" progId="Equation.3">
                  <p:embed/>
                </p:oleObj>
              </mc:Choice>
              <mc:Fallback>
                <p:oleObj name="公式" r:id="rId13" imgW="698197" imgH="291973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4724400"/>
                        <a:ext cx="1489075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5562600" y="3581400"/>
          <a:ext cx="43338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92" name="公式" r:id="rId3" imgW="177646" imgH="279158" progId="Equation.3">
                  <p:embed/>
                </p:oleObj>
              </mc:Choice>
              <mc:Fallback>
                <p:oleObj name="公式" r:id="rId3" imgW="177646" imgH="279158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3581400"/>
                        <a:ext cx="433388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39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3581400"/>
            <a:ext cx="8726488" cy="2438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400" smtClean="0">
                <a:latin typeface="Times New Roman" pitchFamily="18" charset="0"/>
              </a:rPr>
              <a:t>每年一单位元，每年初收付的年金终值以       表示。</a:t>
            </a:r>
            <a:endParaRPr lang="zh-CN" altLang="en-US" sz="2800" smtClean="0">
              <a:latin typeface="Times New Roman" pitchFamily="18" charset="0"/>
            </a:endParaRPr>
          </a:p>
        </p:txBody>
      </p:sp>
      <p:graphicFrame>
        <p:nvGraphicFramePr>
          <p:cNvPr id="65540" name="Object 5"/>
          <p:cNvGraphicFramePr>
            <a:graphicFrameLocks noChangeAspect="1"/>
          </p:cNvGraphicFramePr>
          <p:nvPr/>
        </p:nvGraphicFramePr>
        <p:xfrm>
          <a:off x="6950075" y="1697038"/>
          <a:ext cx="91440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93" name="公式" r:id="rId5" imgW="419100" imgH="228600" progId="Equation.3">
                  <p:embed/>
                </p:oleObj>
              </mc:Choice>
              <mc:Fallback>
                <p:oleObj name="公式" r:id="rId5" imgW="4191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0075" y="1697038"/>
                        <a:ext cx="914400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41" name="Line 6"/>
          <p:cNvSpPr>
            <a:spLocks noChangeShapeType="1"/>
          </p:cNvSpPr>
          <p:nvPr/>
        </p:nvSpPr>
        <p:spPr bwMode="auto">
          <a:xfrm>
            <a:off x="625475" y="2687638"/>
            <a:ext cx="76962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2" name="Line 7"/>
          <p:cNvSpPr>
            <a:spLocks noChangeShapeType="1"/>
          </p:cNvSpPr>
          <p:nvPr/>
        </p:nvSpPr>
        <p:spPr bwMode="auto">
          <a:xfrm flipV="1">
            <a:off x="625475" y="25352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3" name="Line 8"/>
          <p:cNvSpPr>
            <a:spLocks noChangeShapeType="1"/>
          </p:cNvSpPr>
          <p:nvPr/>
        </p:nvSpPr>
        <p:spPr bwMode="auto">
          <a:xfrm flipV="1">
            <a:off x="1692275" y="25352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4" name="Line 9"/>
          <p:cNvSpPr>
            <a:spLocks noChangeShapeType="1"/>
          </p:cNvSpPr>
          <p:nvPr/>
        </p:nvSpPr>
        <p:spPr bwMode="auto">
          <a:xfrm flipV="1">
            <a:off x="2682875" y="25352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5" name="Line 10"/>
          <p:cNvSpPr>
            <a:spLocks noChangeShapeType="1"/>
          </p:cNvSpPr>
          <p:nvPr/>
        </p:nvSpPr>
        <p:spPr bwMode="auto">
          <a:xfrm flipV="1">
            <a:off x="7254875" y="25352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6" name="Text Box 11"/>
          <p:cNvSpPr txBox="1">
            <a:spLocks noChangeArrowheads="1"/>
          </p:cNvSpPr>
          <p:nvPr/>
        </p:nvSpPr>
        <p:spPr bwMode="auto">
          <a:xfrm>
            <a:off x="1616075" y="2154238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65547" name="Text Box 12"/>
          <p:cNvSpPr txBox="1">
            <a:spLocks noChangeArrowheads="1"/>
          </p:cNvSpPr>
          <p:nvPr/>
        </p:nvSpPr>
        <p:spPr bwMode="auto">
          <a:xfrm>
            <a:off x="549275" y="2154238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65548" name="Text Box 14"/>
          <p:cNvSpPr txBox="1">
            <a:spLocks noChangeArrowheads="1"/>
          </p:cNvSpPr>
          <p:nvPr/>
        </p:nvSpPr>
        <p:spPr bwMode="auto">
          <a:xfrm>
            <a:off x="1524000" y="27432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65549" name="Text Box 15"/>
          <p:cNvSpPr txBox="1">
            <a:spLocks noChangeArrowheads="1"/>
          </p:cNvSpPr>
          <p:nvPr/>
        </p:nvSpPr>
        <p:spPr bwMode="auto">
          <a:xfrm>
            <a:off x="2590800" y="27432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2</a:t>
            </a:r>
          </a:p>
        </p:txBody>
      </p:sp>
      <p:sp>
        <p:nvSpPr>
          <p:cNvPr id="65550" name="Text Box 16"/>
          <p:cNvSpPr txBox="1">
            <a:spLocks noChangeArrowheads="1"/>
          </p:cNvSpPr>
          <p:nvPr/>
        </p:nvSpPr>
        <p:spPr bwMode="auto">
          <a:xfrm>
            <a:off x="7162800" y="2743200"/>
            <a:ext cx="2968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en-US" sz="1600"/>
              <a:t>n</a:t>
            </a:r>
            <a:endParaRPr lang="en-US" altLang="zh-CN" sz="1600"/>
          </a:p>
        </p:txBody>
      </p:sp>
      <p:sp>
        <p:nvSpPr>
          <p:cNvPr id="65551" name="Line 17"/>
          <p:cNvSpPr>
            <a:spLocks noChangeShapeType="1"/>
          </p:cNvSpPr>
          <p:nvPr/>
        </p:nvSpPr>
        <p:spPr bwMode="auto">
          <a:xfrm flipV="1">
            <a:off x="6264275" y="25352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52" name="Text Box 18"/>
          <p:cNvSpPr txBox="1">
            <a:spLocks noChangeArrowheads="1"/>
          </p:cNvSpPr>
          <p:nvPr/>
        </p:nvSpPr>
        <p:spPr bwMode="auto">
          <a:xfrm>
            <a:off x="6096000" y="21336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65553" name="Line 19"/>
          <p:cNvSpPr>
            <a:spLocks noChangeShapeType="1"/>
          </p:cNvSpPr>
          <p:nvPr/>
        </p:nvSpPr>
        <p:spPr bwMode="auto">
          <a:xfrm flipV="1">
            <a:off x="6264275" y="20018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54" name="Line 20"/>
          <p:cNvSpPr>
            <a:spLocks noChangeShapeType="1"/>
          </p:cNvSpPr>
          <p:nvPr/>
        </p:nvSpPr>
        <p:spPr bwMode="auto">
          <a:xfrm>
            <a:off x="6264275" y="2001838"/>
            <a:ext cx="5334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65555" name="Object 21"/>
          <p:cNvGraphicFramePr>
            <a:graphicFrameLocks noChangeAspect="1"/>
          </p:cNvGraphicFramePr>
          <p:nvPr/>
        </p:nvGraphicFramePr>
        <p:xfrm>
          <a:off x="6962775" y="1239838"/>
          <a:ext cx="113506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94" name="公式" r:id="rId7" imgW="520700" imgH="228600" progId="Equation.3">
                  <p:embed/>
                </p:oleObj>
              </mc:Choice>
              <mc:Fallback>
                <p:oleObj name="公式" r:id="rId7" imgW="520700" imgH="2286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2775" y="1239838"/>
                        <a:ext cx="1135063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56" name="Object 22"/>
          <p:cNvGraphicFramePr>
            <a:graphicFrameLocks noChangeAspect="1"/>
          </p:cNvGraphicFramePr>
          <p:nvPr/>
        </p:nvGraphicFramePr>
        <p:xfrm>
          <a:off x="6950075" y="858838"/>
          <a:ext cx="93980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95" name="公式" r:id="rId9" imgW="431613" imgH="228501" progId="Equation.3">
                  <p:embed/>
                </p:oleObj>
              </mc:Choice>
              <mc:Fallback>
                <p:oleObj name="公式" r:id="rId9" imgW="431613" imgH="228501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0075" y="858838"/>
                        <a:ext cx="939800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57" name="Line 26"/>
          <p:cNvSpPr>
            <a:spLocks noChangeShapeType="1"/>
          </p:cNvSpPr>
          <p:nvPr/>
        </p:nvSpPr>
        <p:spPr bwMode="auto">
          <a:xfrm flipV="1">
            <a:off x="625475" y="1163638"/>
            <a:ext cx="0" cy="9906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58" name="Text Box 27"/>
          <p:cNvSpPr txBox="1">
            <a:spLocks noChangeArrowheads="1"/>
          </p:cNvSpPr>
          <p:nvPr/>
        </p:nvSpPr>
        <p:spPr bwMode="auto">
          <a:xfrm>
            <a:off x="4038600" y="2667000"/>
            <a:ext cx="517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……</a:t>
            </a:r>
          </a:p>
        </p:txBody>
      </p:sp>
      <p:sp>
        <p:nvSpPr>
          <p:cNvPr id="65559" name="Text Box 28"/>
          <p:cNvSpPr txBox="1">
            <a:spLocks noChangeArrowheads="1"/>
          </p:cNvSpPr>
          <p:nvPr/>
        </p:nvSpPr>
        <p:spPr bwMode="auto">
          <a:xfrm>
            <a:off x="3962400" y="2133600"/>
            <a:ext cx="5175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……</a:t>
            </a:r>
          </a:p>
        </p:txBody>
      </p:sp>
      <p:sp>
        <p:nvSpPr>
          <p:cNvPr id="65560" name="Text Box 29"/>
          <p:cNvSpPr txBox="1">
            <a:spLocks noChangeArrowheads="1"/>
          </p:cNvSpPr>
          <p:nvPr/>
        </p:nvSpPr>
        <p:spPr bwMode="auto">
          <a:xfrm>
            <a:off x="6096000" y="2743200"/>
            <a:ext cx="482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zh-CN" sz="1600"/>
              <a:t>n-1</a:t>
            </a:r>
          </a:p>
        </p:txBody>
      </p:sp>
      <p:sp>
        <p:nvSpPr>
          <p:cNvPr id="65561" name="Line 30"/>
          <p:cNvSpPr>
            <a:spLocks noChangeShapeType="1"/>
          </p:cNvSpPr>
          <p:nvPr/>
        </p:nvSpPr>
        <p:spPr bwMode="auto">
          <a:xfrm>
            <a:off x="625475" y="1163638"/>
            <a:ext cx="61722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62" name="Line 31"/>
          <p:cNvSpPr>
            <a:spLocks noChangeShapeType="1"/>
          </p:cNvSpPr>
          <p:nvPr/>
        </p:nvSpPr>
        <p:spPr bwMode="auto">
          <a:xfrm>
            <a:off x="1692275" y="1544638"/>
            <a:ext cx="51054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63" name="Line 32"/>
          <p:cNvSpPr>
            <a:spLocks noChangeShapeType="1"/>
          </p:cNvSpPr>
          <p:nvPr/>
        </p:nvSpPr>
        <p:spPr bwMode="auto">
          <a:xfrm flipV="1">
            <a:off x="1692275" y="1544638"/>
            <a:ext cx="0" cy="6096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64" name="Text Box 33"/>
          <p:cNvSpPr txBox="1">
            <a:spLocks noChangeArrowheads="1"/>
          </p:cNvSpPr>
          <p:nvPr/>
        </p:nvSpPr>
        <p:spPr bwMode="auto">
          <a:xfrm>
            <a:off x="549275" y="2763838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0</a:t>
            </a:r>
          </a:p>
        </p:txBody>
      </p:sp>
      <p:sp>
        <p:nvSpPr>
          <p:cNvPr id="65565" name="Text Box 34"/>
          <p:cNvSpPr txBox="1">
            <a:spLocks noChangeArrowheads="1"/>
          </p:cNvSpPr>
          <p:nvPr/>
        </p:nvSpPr>
        <p:spPr bwMode="auto">
          <a:xfrm>
            <a:off x="2590800" y="21336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graphicFrame>
        <p:nvGraphicFramePr>
          <p:cNvPr id="65566" name="Object 35"/>
          <p:cNvGraphicFramePr>
            <a:graphicFrameLocks noChangeAspect="1"/>
          </p:cNvGraphicFramePr>
          <p:nvPr/>
        </p:nvGraphicFramePr>
        <p:xfrm>
          <a:off x="762000" y="4191000"/>
          <a:ext cx="6400800" cy="223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96" name="公式" r:id="rId11" imgW="3136900" imgH="1092200" progId="Equation.3">
                  <p:embed/>
                </p:oleObj>
              </mc:Choice>
              <mc:Fallback>
                <p:oleObj name="公式" r:id="rId11" imgW="3136900" imgH="109220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191000"/>
                        <a:ext cx="6400800" cy="2230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8913" y="1371600"/>
            <a:ext cx="8650287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显然：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它们的位置关系可用以下图形表示：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dirty="0" smtClean="0"/>
          </a:p>
        </p:txBody>
      </p:sp>
      <p:graphicFrame>
        <p:nvGraphicFramePr>
          <p:cNvPr id="66563" name="Object 4"/>
          <p:cNvGraphicFramePr>
            <a:graphicFrameLocks noChangeAspect="1"/>
          </p:cNvGraphicFramePr>
          <p:nvPr/>
        </p:nvGraphicFramePr>
        <p:xfrm>
          <a:off x="1143000" y="1371600"/>
          <a:ext cx="1828800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5" name="公式" r:id="rId3" imgW="876300" imgH="279400" progId="Equation.3">
                  <p:embed/>
                </p:oleObj>
              </mc:Choice>
              <mc:Fallback>
                <p:oleObj name="公式" r:id="rId3" imgW="876300" imgH="2794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371600"/>
                        <a:ext cx="1828800" cy="582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4" name="Object 5"/>
          <p:cNvGraphicFramePr>
            <a:graphicFrameLocks noChangeAspect="1"/>
          </p:cNvGraphicFramePr>
          <p:nvPr/>
        </p:nvGraphicFramePr>
        <p:xfrm>
          <a:off x="3657600" y="1371600"/>
          <a:ext cx="2014538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6" name="公式" r:id="rId5" imgW="965200" imgH="292100" progId="Equation.3">
                  <p:embed/>
                </p:oleObj>
              </mc:Choice>
              <mc:Fallback>
                <p:oleObj name="公式" r:id="rId5" imgW="965200" imgH="292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1371600"/>
                        <a:ext cx="2014538" cy="604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5" name="Line 6"/>
          <p:cNvSpPr>
            <a:spLocks noChangeShapeType="1"/>
          </p:cNvSpPr>
          <p:nvPr/>
        </p:nvSpPr>
        <p:spPr bwMode="auto">
          <a:xfrm>
            <a:off x="625475" y="3830638"/>
            <a:ext cx="75438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66" name="Line 7"/>
          <p:cNvSpPr>
            <a:spLocks noChangeShapeType="1"/>
          </p:cNvSpPr>
          <p:nvPr/>
        </p:nvSpPr>
        <p:spPr bwMode="auto">
          <a:xfrm flipV="1">
            <a:off x="625475" y="36782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67" name="Line 8"/>
          <p:cNvSpPr>
            <a:spLocks noChangeShapeType="1"/>
          </p:cNvSpPr>
          <p:nvPr/>
        </p:nvSpPr>
        <p:spPr bwMode="auto">
          <a:xfrm flipV="1">
            <a:off x="1616075" y="36782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68" name="Line 9"/>
          <p:cNvSpPr>
            <a:spLocks noChangeShapeType="1"/>
          </p:cNvSpPr>
          <p:nvPr/>
        </p:nvSpPr>
        <p:spPr bwMode="auto">
          <a:xfrm flipV="1">
            <a:off x="2606675" y="36782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69" name="Line 10"/>
          <p:cNvSpPr>
            <a:spLocks noChangeShapeType="1"/>
          </p:cNvSpPr>
          <p:nvPr/>
        </p:nvSpPr>
        <p:spPr bwMode="auto">
          <a:xfrm flipV="1">
            <a:off x="6264275" y="36782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70" name="Line 11"/>
          <p:cNvSpPr>
            <a:spLocks noChangeShapeType="1"/>
          </p:cNvSpPr>
          <p:nvPr/>
        </p:nvSpPr>
        <p:spPr bwMode="auto">
          <a:xfrm flipV="1">
            <a:off x="7254875" y="3678238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71" name="Text Box 12"/>
          <p:cNvSpPr txBox="1">
            <a:spLocks noChangeArrowheads="1"/>
          </p:cNvSpPr>
          <p:nvPr/>
        </p:nvSpPr>
        <p:spPr bwMode="auto">
          <a:xfrm>
            <a:off x="457200" y="38862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0</a:t>
            </a:r>
          </a:p>
        </p:txBody>
      </p:sp>
      <p:sp>
        <p:nvSpPr>
          <p:cNvPr id="66572" name="Text Box 13"/>
          <p:cNvSpPr txBox="1">
            <a:spLocks noChangeArrowheads="1"/>
          </p:cNvSpPr>
          <p:nvPr/>
        </p:nvSpPr>
        <p:spPr bwMode="auto">
          <a:xfrm>
            <a:off x="1524000" y="38862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66573" name="Text Box 14"/>
          <p:cNvSpPr txBox="1">
            <a:spLocks noChangeArrowheads="1"/>
          </p:cNvSpPr>
          <p:nvPr/>
        </p:nvSpPr>
        <p:spPr bwMode="auto">
          <a:xfrm>
            <a:off x="2514600" y="38862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2</a:t>
            </a:r>
          </a:p>
        </p:txBody>
      </p:sp>
      <p:sp>
        <p:nvSpPr>
          <p:cNvPr id="66574" name="Text Box 15"/>
          <p:cNvSpPr txBox="1">
            <a:spLocks noChangeArrowheads="1"/>
          </p:cNvSpPr>
          <p:nvPr/>
        </p:nvSpPr>
        <p:spPr bwMode="auto">
          <a:xfrm>
            <a:off x="6096000" y="3886200"/>
            <a:ext cx="2968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en-US" sz="1600"/>
              <a:t>n</a:t>
            </a:r>
            <a:endParaRPr lang="en-US" altLang="zh-CN" sz="1600"/>
          </a:p>
        </p:txBody>
      </p:sp>
      <p:sp>
        <p:nvSpPr>
          <p:cNvPr id="66575" name="Text Box 16"/>
          <p:cNvSpPr txBox="1">
            <a:spLocks noChangeArrowheads="1"/>
          </p:cNvSpPr>
          <p:nvPr/>
        </p:nvSpPr>
        <p:spPr bwMode="auto">
          <a:xfrm>
            <a:off x="7162800" y="3886200"/>
            <a:ext cx="5556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zh-CN" sz="1600"/>
              <a:t>n+1</a:t>
            </a:r>
          </a:p>
        </p:txBody>
      </p:sp>
      <p:sp>
        <p:nvSpPr>
          <p:cNvPr id="66576" name="Text Box 17"/>
          <p:cNvSpPr txBox="1">
            <a:spLocks noChangeArrowheads="1"/>
          </p:cNvSpPr>
          <p:nvPr/>
        </p:nvSpPr>
        <p:spPr bwMode="auto">
          <a:xfrm>
            <a:off x="1524000" y="32766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66577" name="Text Box 18"/>
          <p:cNvSpPr txBox="1">
            <a:spLocks noChangeArrowheads="1"/>
          </p:cNvSpPr>
          <p:nvPr/>
        </p:nvSpPr>
        <p:spPr bwMode="auto">
          <a:xfrm>
            <a:off x="2514600" y="32766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66578" name="Text Box 19"/>
          <p:cNvSpPr txBox="1">
            <a:spLocks noChangeArrowheads="1"/>
          </p:cNvSpPr>
          <p:nvPr/>
        </p:nvSpPr>
        <p:spPr bwMode="auto">
          <a:xfrm>
            <a:off x="6172200" y="3352800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graphicFrame>
        <p:nvGraphicFramePr>
          <p:cNvPr id="66579" name="Object 20"/>
          <p:cNvGraphicFramePr>
            <a:graphicFrameLocks noChangeAspect="1"/>
          </p:cNvGraphicFramePr>
          <p:nvPr/>
        </p:nvGraphicFramePr>
        <p:xfrm>
          <a:off x="1463675" y="2687638"/>
          <a:ext cx="3984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7" name="公式" r:id="rId7" imgW="190500" imgH="279400" progId="Equation.3">
                  <p:embed/>
                </p:oleObj>
              </mc:Choice>
              <mc:Fallback>
                <p:oleObj name="公式" r:id="rId7" imgW="190500" imgH="2794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3675" y="2687638"/>
                        <a:ext cx="398463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80" name="Object 21"/>
          <p:cNvGraphicFramePr>
            <a:graphicFrameLocks noChangeAspect="1"/>
          </p:cNvGraphicFramePr>
          <p:nvPr/>
        </p:nvGraphicFramePr>
        <p:xfrm>
          <a:off x="549275" y="2687638"/>
          <a:ext cx="39846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8" name="公式" r:id="rId9" imgW="190500" imgH="279400" progId="Equation.3">
                  <p:embed/>
                </p:oleObj>
              </mc:Choice>
              <mc:Fallback>
                <p:oleObj name="公式" r:id="rId9" imgW="190500" imgH="2794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275" y="2687638"/>
                        <a:ext cx="398463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81" name="Object 22"/>
          <p:cNvGraphicFramePr>
            <a:graphicFrameLocks noChangeAspect="1"/>
          </p:cNvGraphicFramePr>
          <p:nvPr/>
        </p:nvGraphicFramePr>
        <p:xfrm>
          <a:off x="6111875" y="2687638"/>
          <a:ext cx="369888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9" name="公式" r:id="rId11" imgW="177646" imgH="279158" progId="Equation.3">
                  <p:embed/>
                </p:oleObj>
              </mc:Choice>
              <mc:Fallback>
                <p:oleObj name="公式" r:id="rId11" imgW="177646" imgH="279158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75" y="2687638"/>
                        <a:ext cx="369888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82" name="Object 23"/>
          <p:cNvGraphicFramePr>
            <a:graphicFrameLocks noChangeAspect="1"/>
          </p:cNvGraphicFramePr>
          <p:nvPr/>
        </p:nvGraphicFramePr>
        <p:xfrm>
          <a:off x="7102475" y="2687638"/>
          <a:ext cx="369888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20" name="公式" r:id="rId13" imgW="177646" imgH="279158" progId="Equation.3">
                  <p:embed/>
                </p:oleObj>
              </mc:Choice>
              <mc:Fallback>
                <p:oleObj name="公式" r:id="rId13" imgW="177646" imgH="279158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02475" y="2687638"/>
                        <a:ext cx="369888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83" name="Text Box 24"/>
          <p:cNvSpPr txBox="1">
            <a:spLocks noChangeArrowheads="1"/>
          </p:cNvSpPr>
          <p:nvPr/>
        </p:nvSpPr>
        <p:spPr bwMode="auto">
          <a:xfrm>
            <a:off x="3657600" y="3254375"/>
            <a:ext cx="682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/>
              <a:t>……</a:t>
            </a:r>
          </a:p>
        </p:txBody>
      </p:sp>
      <p:sp>
        <p:nvSpPr>
          <p:cNvPr id="66584" name="Text Box 25"/>
          <p:cNvSpPr txBox="1">
            <a:spLocks noChangeArrowheads="1"/>
          </p:cNvSpPr>
          <p:nvPr/>
        </p:nvSpPr>
        <p:spPr bwMode="auto">
          <a:xfrm>
            <a:off x="3886200" y="3787775"/>
            <a:ext cx="682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/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8913" y="609600"/>
            <a:ext cx="8726487" cy="57912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例：张燕每月初存款50元，共存了10年，该年实际利率为9%，求10年后她一共能得到多少元？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解：设每月结算时所采用的月利率为 </a:t>
            </a:r>
            <a:r>
              <a:rPr lang="en-US" altLang="zh-CN" sz="2400" dirty="0" smtClean="0">
                <a:latin typeface="Times New Roman" pitchFamily="18" charset="0"/>
              </a:rPr>
              <a:t>j ，</a:t>
            </a:r>
            <a:r>
              <a:rPr lang="zh-CN" altLang="en-US" sz="2400" dirty="0" smtClean="0">
                <a:latin typeface="Times New Roman" pitchFamily="18" charset="0"/>
              </a:rPr>
              <a:t>即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由                                               ，     得  </a:t>
            </a:r>
            <a:r>
              <a:rPr lang="en-US" altLang="zh-CN" sz="2400" dirty="0" smtClean="0">
                <a:latin typeface="Times New Roman" pitchFamily="18" charset="0"/>
              </a:rPr>
              <a:t>j =0.0072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en-US" altLang="zh-CN" sz="2400" dirty="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zh-CN" sz="2400" dirty="0" smtClean="0">
                <a:latin typeface="Times New Roman" pitchFamily="18" charset="0"/>
              </a:rPr>
              <a:t>10</a:t>
            </a:r>
            <a:r>
              <a:rPr lang="zh-CN" altLang="en-US" sz="2400" dirty="0" smtClean="0">
                <a:latin typeface="Times New Roman" pitchFamily="18" charset="0"/>
              </a:rPr>
              <a:t>年共120个月，10年后的终值为：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dirty="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dirty="0" smtClean="0">
                <a:latin typeface="Times New Roman" pitchFamily="18" charset="0"/>
              </a:rPr>
              <a:t>即10年后共可得到</a:t>
            </a:r>
            <a:r>
              <a:rPr lang="en-US" altLang="zh-CN" sz="2400" dirty="0" smtClean="0">
                <a:latin typeface="Times New Roman" pitchFamily="18" charset="0"/>
              </a:rPr>
              <a:t>9554.30</a:t>
            </a:r>
            <a:r>
              <a:rPr lang="zh-CN" altLang="en-US" sz="2400" dirty="0" smtClean="0">
                <a:latin typeface="Times New Roman" pitchFamily="18" charset="0"/>
              </a:rPr>
              <a:t>元。</a:t>
            </a:r>
          </a:p>
        </p:txBody>
      </p:sp>
      <p:graphicFrame>
        <p:nvGraphicFramePr>
          <p:cNvPr id="67587" name="Object 4"/>
          <p:cNvGraphicFramePr>
            <a:graphicFrameLocks noChangeAspect="1"/>
          </p:cNvGraphicFramePr>
          <p:nvPr/>
        </p:nvGraphicFramePr>
        <p:xfrm>
          <a:off x="1066800" y="1828800"/>
          <a:ext cx="2312988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05" name="公式" r:id="rId3" imgW="1066800" imgH="228600" progId="Equation.3">
                  <p:embed/>
                </p:oleObj>
              </mc:Choice>
              <mc:Fallback>
                <p:oleObj name="公式" r:id="rId3" imgW="106680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828800"/>
                        <a:ext cx="2312988" cy="496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8" name="Object 5"/>
          <p:cNvGraphicFramePr>
            <a:graphicFrameLocks noChangeAspect="1"/>
          </p:cNvGraphicFramePr>
          <p:nvPr/>
        </p:nvGraphicFramePr>
        <p:xfrm>
          <a:off x="303213" y="3581400"/>
          <a:ext cx="7723187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06" name="Equation" r:id="rId5" imgW="3695700" imgH="419100" progId="Equation.DSMT4">
                  <p:embed/>
                </p:oleObj>
              </mc:Choice>
              <mc:Fallback>
                <p:oleObj name="Equation" r:id="rId5" imgW="3695700" imgH="4191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213" y="3581400"/>
                        <a:ext cx="7723187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9" name="Object 6"/>
          <p:cNvGraphicFramePr>
            <a:graphicFrameLocks noChangeAspect="1"/>
          </p:cNvGraphicFramePr>
          <p:nvPr/>
        </p:nvGraphicFramePr>
        <p:xfrm>
          <a:off x="6400800" y="1219200"/>
          <a:ext cx="990600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07" name="公式" r:id="rId7" imgW="520700" imgH="419100" progId="Equation.3">
                  <p:embed/>
                </p:oleObj>
              </mc:Choice>
              <mc:Fallback>
                <p:oleObj name="公式" r:id="rId7" imgW="520700" imgH="4191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1219200"/>
                        <a:ext cx="990600" cy="796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Line 4"/>
          <p:cNvSpPr>
            <a:spLocks noChangeShapeType="1"/>
          </p:cNvSpPr>
          <p:nvPr/>
        </p:nvSpPr>
        <p:spPr bwMode="auto">
          <a:xfrm>
            <a:off x="1219200" y="5638800"/>
            <a:ext cx="5486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1" name="Line 5"/>
          <p:cNvSpPr>
            <a:spLocks noChangeShapeType="1"/>
          </p:cNvSpPr>
          <p:nvPr/>
        </p:nvSpPr>
        <p:spPr bwMode="auto">
          <a:xfrm flipV="1">
            <a:off x="1219200" y="2362200"/>
            <a:ext cx="0" cy="3276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17412" name="Object 6"/>
          <p:cNvGraphicFramePr>
            <a:graphicFrameLocks noChangeAspect="1"/>
          </p:cNvGraphicFramePr>
          <p:nvPr/>
        </p:nvGraphicFramePr>
        <p:xfrm>
          <a:off x="457200" y="2209800"/>
          <a:ext cx="609600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2" name="公式" r:id="rId4" imgW="279279" imgH="203112" progId="Equation.3">
                  <p:embed/>
                </p:oleObj>
              </mc:Choice>
              <mc:Fallback>
                <p:oleObj name="公式" r:id="rId4" imgW="279279" imgH="203112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209800"/>
                        <a:ext cx="609600" cy="439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3" name="Freeform 14"/>
          <p:cNvSpPr>
            <a:spLocks/>
          </p:cNvSpPr>
          <p:nvPr/>
        </p:nvSpPr>
        <p:spPr bwMode="auto">
          <a:xfrm>
            <a:off x="1219200" y="2895600"/>
            <a:ext cx="2971800" cy="2286000"/>
          </a:xfrm>
          <a:custGeom>
            <a:avLst/>
            <a:gdLst>
              <a:gd name="T0" fmla="*/ 0 w 1872"/>
              <a:gd name="T1" fmla="*/ 2286000 h 1440"/>
              <a:gd name="T2" fmla="*/ 762000 w 1872"/>
              <a:gd name="T3" fmla="*/ 2133600 h 1440"/>
              <a:gd name="T4" fmla="*/ 1600200 w 1872"/>
              <a:gd name="T5" fmla="*/ 1752600 h 1440"/>
              <a:gd name="T6" fmla="*/ 2362200 w 1872"/>
              <a:gd name="T7" fmla="*/ 1066800 h 1440"/>
              <a:gd name="T8" fmla="*/ 2743200 w 1872"/>
              <a:gd name="T9" fmla="*/ 533400 h 1440"/>
              <a:gd name="T10" fmla="*/ 2971800 w 1872"/>
              <a:gd name="T11" fmla="*/ 0 h 14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872" h="1440">
                <a:moveTo>
                  <a:pt x="0" y="1440"/>
                </a:moveTo>
                <a:cubicBezTo>
                  <a:pt x="156" y="1420"/>
                  <a:pt x="312" y="1400"/>
                  <a:pt x="480" y="1344"/>
                </a:cubicBezTo>
                <a:cubicBezTo>
                  <a:pt x="648" y="1288"/>
                  <a:pt x="840" y="1216"/>
                  <a:pt x="1008" y="1104"/>
                </a:cubicBezTo>
                <a:cubicBezTo>
                  <a:pt x="1176" y="992"/>
                  <a:pt x="1368" y="800"/>
                  <a:pt x="1488" y="672"/>
                </a:cubicBezTo>
                <a:cubicBezTo>
                  <a:pt x="1608" y="544"/>
                  <a:pt x="1664" y="448"/>
                  <a:pt x="1728" y="336"/>
                </a:cubicBezTo>
                <a:cubicBezTo>
                  <a:pt x="1792" y="224"/>
                  <a:pt x="1840" y="64"/>
                  <a:pt x="1872" y="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17414" name="Object 15"/>
          <p:cNvGraphicFramePr>
            <a:graphicFrameLocks noChangeAspect="1"/>
          </p:cNvGraphicFramePr>
          <p:nvPr/>
        </p:nvGraphicFramePr>
        <p:xfrm>
          <a:off x="6629400" y="5791200"/>
          <a:ext cx="2206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3" name="公式" r:id="rId6" imgW="88746" imgH="152136" progId="Equation.3">
                  <p:embed/>
                </p:oleObj>
              </mc:Choice>
              <mc:Fallback>
                <p:oleObj name="公式" r:id="rId6" imgW="88746" imgH="152136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5791200"/>
                        <a:ext cx="220663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5" name="Object 16"/>
          <p:cNvGraphicFramePr>
            <a:graphicFrameLocks noChangeAspect="1"/>
          </p:cNvGraphicFramePr>
          <p:nvPr/>
        </p:nvGraphicFramePr>
        <p:xfrm>
          <a:off x="2667000" y="2133600"/>
          <a:ext cx="175260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4" name="公式" r:id="rId8" imgW="800100" imgH="228600" progId="Equation.3">
                  <p:embed/>
                </p:oleObj>
              </mc:Choice>
              <mc:Fallback>
                <p:oleObj name="公式" r:id="rId8" imgW="800100" imgH="2286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2133600"/>
                        <a:ext cx="1752600" cy="500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6" name="Line 17"/>
          <p:cNvSpPr>
            <a:spLocks noChangeShapeType="1"/>
          </p:cNvSpPr>
          <p:nvPr/>
        </p:nvSpPr>
        <p:spPr bwMode="auto">
          <a:xfrm flipV="1">
            <a:off x="1219200" y="3124200"/>
            <a:ext cx="3657600" cy="2057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17417" name="Object 18"/>
          <p:cNvGraphicFramePr>
            <a:graphicFrameLocks noGrp="1" noChangeAspect="1"/>
          </p:cNvGraphicFramePr>
          <p:nvPr>
            <p:ph type="body" idx="1"/>
          </p:nvPr>
        </p:nvGraphicFramePr>
        <p:xfrm>
          <a:off x="5029200" y="2971800"/>
          <a:ext cx="16764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5" name="公式" r:id="rId10" imgW="812447" imgH="203112" progId="Equation.3">
                  <p:embed/>
                </p:oleObj>
              </mc:Choice>
              <mc:Fallback>
                <p:oleObj name="公式" r:id="rId10" imgW="812447" imgH="203112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2971800"/>
                        <a:ext cx="1676400" cy="41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8" name="Text Box 19"/>
          <p:cNvSpPr txBox="1">
            <a:spLocks noChangeArrowheads="1"/>
          </p:cNvSpPr>
          <p:nvPr/>
        </p:nvSpPr>
        <p:spPr bwMode="auto">
          <a:xfrm>
            <a:off x="974725" y="49323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17419" name="Line 23"/>
          <p:cNvSpPr>
            <a:spLocks noChangeShapeType="1"/>
          </p:cNvSpPr>
          <p:nvPr/>
        </p:nvSpPr>
        <p:spPr bwMode="auto">
          <a:xfrm>
            <a:off x="3810000" y="3733800"/>
            <a:ext cx="0" cy="19050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0" name="Text Box 24"/>
          <p:cNvSpPr txBox="1">
            <a:spLocks noChangeArrowheads="1"/>
          </p:cNvSpPr>
          <p:nvPr/>
        </p:nvSpPr>
        <p:spPr bwMode="auto">
          <a:xfrm>
            <a:off x="3717925" y="5694363"/>
            <a:ext cx="295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1</a:t>
            </a:r>
          </a:p>
        </p:txBody>
      </p:sp>
      <p:sp>
        <p:nvSpPr>
          <p:cNvPr id="17421" name="Text Box 25"/>
          <p:cNvSpPr txBox="1">
            <a:spLocks noChangeArrowheads="1"/>
          </p:cNvSpPr>
          <p:nvPr/>
        </p:nvSpPr>
        <p:spPr bwMode="auto">
          <a:xfrm>
            <a:off x="4098925" y="3713163"/>
            <a:ext cx="8175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600"/>
              <a:t>(1,1+</a:t>
            </a:r>
            <a:r>
              <a:rPr lang="en-US" altLang="zh-CN" sz="1600"/>
              <a:t>i)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09600"/>
            <a:ext cx="8955088" cy="5638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 dirty="0" smtClean="0"/>
          </a:p>
        </p:txBody>
      </p:sp>
      <p:sp>
        <p:nvSpPr>
          <p:cNvPr id="18435" name="Line 4"/>
          <p:cNvSpPr>
            <a:spLocks noChangeShapeType="1"/>
          </p:cNvSpPr>
          <p:nvPr/>
        </p:nvSpPr>
        <p:spPr bwMode="auto">
          <a:xfrm>
            <a:off x="1219200" y="5638800"/>
            <a:ext cx="5486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6" name="Line 5"/>
          <p:cNvSpPr>
            <a:spLocks noChangeShapeType="1"/>
          </p:cNvSpPr>
          <p:nvPr/>
        </p:nvSpPr>
        <p:spPr bwMode="auto">
          <a:xfrm flipV="1">
            <a:off x="1219200" y="2362200"/>
            <a:ext cx="0" cy="3276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18437" name="Object 6"/>
          <p:cNvGraphicFramePr>
            <a:graphicFrameLocks noChangeAspect="1"/>
          </p:cNvGraphicFramePr>
          <p:nvPr/>
        </p:nvGraphicFramePr>
        <p:xfrm>
          <a:off x="457200" y="2209800"/>
          <a:ext cx="609600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6" name="公式" r:id="rId3" imgW="279279" imgH="203112" progId="Equation.3">
                  <p:embed/>
                </p:oleObj>
              </mc:Choice>
              <mc:Fallback>
                <p:oleObj name="公式" r:id="rId3" imgW="279279" imgH="203112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209800"/>
                        <a:ext cx="609600" cy="439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Object 8"/>
          <p:cNvGraphicFramePr>
            <a:graphicFrameLocks noChangeAspect="1"/>
          </p:cNvGraphicFramePr>
          <p:nvPr/>
        </p:nvGraphicFramePr>
        <p:xfrm>
          <a:off x="6629400" y="5791200"/>
          <a:ext cx="2206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7" name="公式" r:id="rId5" imgW="88746" imgH="152136" progId="Equation.3">
                  <p:embed/>
                </p:oleObj>
              </mc:Choice>
              <mc:Fallback>
                <p:oleObj name="公式" r:id="rId5" imgW="88746" imgH="152136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5791200"/>
                        <a:ext cx="220663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9" name="Object 9"/>
          <p:cNvGraphicFramePr>
            <a:graphicFrameLocks noChangeAspect="1"/>
          </p:cNvGraphicFramePr>
          <p:nvPr/>
        </p:nvGraphicFramePr>
        <p:xfrm>
          <a:off x="4327525" y="2933700"/>
          <a:ext cx="17684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8" name="公式" r:id="rId7" imgW="812447" imgH="203112" progId="Equation.3">
                  <p:embed/>
                </p:oleObj>
              </mc:Choice>
              <mc:Fallback>
                <p:oleObj name="公式" r:id="rId7" imgW="812447" imgH="203112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7525" y="2933700"/>
                        <a:ext cx="1768475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0" name="Line 10"/>
          <p:cNvSpPr>
            <a:spLocks noChangeShapeType="1"/>
          </p:cNvSpPr>
          <p:nvPr/>
        </p:nvSpPr>
        <p:spPr bwMode="auto">
          <a:xfrm flipV="1">
            <a:off x="1219200" y="3124200"/>
            <a:ext cx="2743200" cy="19812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57200"/>
            <a:ext cx="8955088" cy="59436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zh-CN" sz="2400" dirty="0" smtClean="0">
                <a:latin typeface="Times New Roman" pitchFamily="18" charset="0"/>
              </a:rPr>
              <a:t>        </a:t>
            </a:r>
            <a:r>
              <a:rPr lang="en-US" altLang="zh-CN" sz="2400" dirty="0" smtClean="0">
                <a:latin typeface="Times New Roman" pitchFamily="18" charset="0"/>
              </a:rPr>
              <a:t>a(t)</a:t>
            </a:r>
            <a:r>
              <a:rPr lang="zh-CN" altLang="en-US" sz="2400" dirty="0" smtClean="0">
                <a:latin typeface="Times New Roman" pitchFamily="18" charset="0"/>
              </a:rPr>
              <a:t>通常为</a:t>
            </a:r>
            <a:r>
              <a:rPr lang="en-US" altLang="zh-CN" sz="2400" dirty="0" smtClean="0">
                <a:latin typeface="Times New Roman" pitchFamily="18" charset="0"/>
              </a:rPr>
              <a:t>t</a:t>
            </a:r>
            <a:r>
              <a:rPr lang="zh-CN" altLang="en-US" sz="2400" dirty="0" smtClean="0">
                <a:latin typeface="Times New Roman" pitchFamily="18" charset="0"/>
              </a:rPr>
              <a:t>的连续函数，在平面坐标上表现为通过 (0，1)点的曲线。理论上，</a:t>
            </a:r>
            <a:r>
              <a:rPr lang="en-US" altLang="zh-CN" sz="2400" dirty="0" smtClean="0">
                <a:latin typeface="Times New Roman" pitchFamily="18" charset="0"/>
              </a:rPr>
              <a:t>a(t)</a:t>
            </a:r>
            <a:r>
              <a:rPr lang="zh-CN" altLang="en-US" sz="2400" dirty="0" smtClean="0">
                <a:latin typeface="Times New Roman" pitchFamily="18" charset="0"/>
              </a:rPr>
              <a:t>既可以是增函数，也可以是减函数(当-1&lt;</a:t>
            </a:r>
            <a:r>
              <a:rPr lang="en-US" altLang="zh-CN" sz="2400" dirty="0" smtClean="0">
                <a:latin typeface="Times New Roman" pitchFamily="18" charset="0"/>
              </a:rPr>
              <a:t>r&lt;0</a:t>
            </a:r>
            <a:r>
              <a:rPr lang="zh-CN" altLang="en-US" sz="2400" dirty="0" smtClean="0">
                <a:latin typeface="Times New Roman" pitchFamily="18" charset="0"/>
              </a:rPr>
              <a:t>时)，但我们总是希望</a:t>
            </a:r>
            <a:r>
              <a:rPr lang="en-US" altLang="zh-CN" sz="2400" dirty="0" smtClean="0">
                <a:latin typeface="Times New Roman" pitchFamily="18" charset="0"/>
              </a:rPr>
              <a:t>a(t)</a:t>
            </a:r>
            <a:r>
              <a:rPr lang="zh-CN" altLang="en-US" sz="2400" dirty="0" smtClean="0">
                <a:latin typeface="Times New Roman" pitchFamily="18" charset="0"/>
              </a:rPr>
              <a:t>为增函数，只有这样才能保证总额函数的递增性和存在正的利息。有时，当利息定期结算时，</a:t>
            </a:r>
            <a:r>
              <a:rPr lang="en-US" altLang="zh-CN" sz="2400" dirty="0" smtClean="0">
                <a:latin typeface="Times New Roman" pitchFamily="18" charset="0"/>
              </a:rPr>
              <a:t>a(t)</a:t>
            </a:r>
            <a:r>
              <a:rPr lang="zh-CN" altLang="en-US" sz="2400" dirty="0" smtClean="0">
                <a:latin typeface="Times New Roman" pitchFamily="18" charset="0"/>
              </a:rPr>
              <a:t>也表现为不连续的阶梯函数。在定期内</a:t>
            </a:r>
            <a:r>
              <a:rPr lang="en-US" altLang="zh-CN" sz="2400" dirty="0" smtClean="0">
                <a:latin typeface="Times New Roman" pitchFamily="18" charset="0"/>
              </a:rPr>
              <a:t>a(t)</a:t>
            </a:r>
            <a:r>
              <a:rPr lang="zh-CN" altLang="en-US" sz="2400" dirty="0" smtClean="0">
                <a:latin typeface="Times New Roman" pitchFamily="18" charset="0"/>
              </a:rPr>
              <a:t>为常数，在定期结算利息时</a:t>
            </a:r>
            <a:r>
              <a:rPr lang="en-US" altLang="zh-CN" sz="2400" dirty="0" smtClean="0">
                <a:latin typeface="Times New Roman" pitchFamily="18" charset="0"/>
              </a:rPr>
              <a:t>a(t)</a:t>
            </a:r>
            <a:r>
              <a:rPr lang="zh-CN" altLang="en-US" sz="2400" dirty="0" smtClean="0">
                <a:latin typeface="Times New Roman" pitchFamily="18" charset="0"/>
              </a:rPr>
              <a:t>上一个阶梯</a:t>
            </a:r>
            <a:r>
              <a:rPr lang="zh-CN" altLang="en-US" sz="2400" dirty="0" smtClean="0">
                <a:latin typeface="Times New Roman" pitchFamily="18" charset="0"/>
              </a:rPr>
              <a:t>。当</a:t>
            </a:r>
            <a:r>
              <a:rPr lang="en-US" altLang="zh-CN" sz="2400" dirty="0" smtClean="0">
                <a:latin typeface="Times New Roman" pitchFamily="18" charset="0"/>
              </a:rPr>
              <a:t>t=0，1，2，… </a:t>
            </a:r>
            <a:r>
              <a:rPr lang="zh-CN" altLang="en-US" sz="2400" dirty="0" smtClean="0">
                <a:latin typeface="Times New Roman" pitchFamily="18" charset="0"/>
              </a:rPr>
              <a:t>时，</a:t>
            </a:r>
            <a:r>
              <a:rPr lang="en-US" altLang="zh-CN" sz="2400" dirty="0" smtClean="0">
                <a:latin typeface="Times New Roman" pitchFamily="18" charset="0"/>
              </a:rPr>
              <a:t>a(0)，a(1)，a(2)，……，</a:t>
            </a:r>
            <a:r>
              <a:rPr lang="zh-CN" altLang="en-US" sz="2400" dirty="0" smtClean="0">
                <a:latin typeface="Times New Roman" pitchFamily="18" charset="0"/>
              </a:rPr>
              <a:t>形成阶梯。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90600"/>
            <a:ext cx="8650288" cy="5181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 dirty="0" smtClean="0"/>
          </a:p>
        </p:txBody>
      </p:sp>
      <p:sp>
        <p:nvSpPr>
          <p:cNvPr id="20483" name="Line 4"/>
          <p:cNvSpPr>
            <a:spLocks noChangeShapeType="1"/>
          </p:cNvSpPr>
          <p:nvPr/>
        </p:nvSpPr>
        <p:spPr bwMode="auto">
          <a:xfrm>
            <a:off x="954763" y="5867400"/>
            <a:ext cx="5867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4" name="Line 5"/>
          <p:cNvSpPr>
            <a:spLocks noChangeShapeType="1"/>
          </p:cNvSpPr>
          <p:nvPr/>
        </p:nvSpPr>
        <p:spPr bwMode="auto">
          <a:xfrm flipV="1">
            <a:off x="954763" y="2590800"/>
            <a:ext cx="0" cy="3276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5" name="Line 6"/>
          <p:cNvSpPr>
            <a:spLocks noChangeShapeType="1"/>
          </p:cNvSpPr>
          <p:nvPr/>
        </p:nvSpPr>
        <p:spPr bwMode="auto">
          <a:xfrm>
            <a:off x="1524000" y="52578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6" name="Line 9"/>
          <p:cNvSpPr>
            <a:spLocks noChangeShapeType="1"/>
          </p:cNvSpPr>
          <p:nvPr/>
        </p:nvSpPr>
        <p:spPr bwMode="auto">
          <a:xfrm>
            <a:off x="2362200" y="47244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7" name="Line 10"/>
          <p:cNvSpPr>
            <a:spLocks noChangeShapeType="1"/>
          </p:cNvSpPr>
          <p:nvPr/>
        </p:nvSpPr>
        <p:spPr bwMode="auto">
          <a:xfrm>
            <a:off x="3276600" y="4191000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20489" name="Object 17"/>
          <p:cNvGraphicFramePr>
            <a:graphicFrameLocks noChangeAspect="1"/>
          </p:cNvGraphicFramePr>
          <p:nvPr/>
        </p:nvGraphicFramePr>
        <p:xfrm>
          <a:off x="7620000" y="5638800"/>
          <a:ext cx="2206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4" name="公式" r:id="rId3" imgW="88746" imgH="152136" progId="Equation.3">
                  <p:embed/>
                </p:oleObj>
              </mc:Choice>
              <mc:Fallback>
                <p:oleObj name="公式" r:id="rId3" imgW="88746" imgH="152136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0" y="5638800"/>
                        <a:ext cx="220663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0" name="Line 21"/>
          <p:cNvSpPr>
            <a:spLocks noChangeShapeType="1"/>
          </p:cNvSpPr>
          <p:nvPr/>
        </p:nvSpPr>
        <p:spPr bwMode="auto">
          <a:xfrm>
            <a:off x="2438400" y="5715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1" name="Line 22"/>
          <p:cNvSpPr>
            <a:spLocks noChangeShapeType="1"/>
          </p:cNvSpPr>
          <p:nvPr/>
        </p:nvSpPr>
        <p:spPr bwMode="auto">
          <a:xfrm>
            <a:off x="3352800" y="5715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2" name="Line 24"/>
          <p:cNvSpPr>
            <a:spLocks noChangeShapeType="1"/>
          </p:cNvSpPr>
          <p:nvPr/>
        </p:nvSpPr>
        <p:spPr bwMode="auto">
          <a:xfrm>
            <a:off x="4343400" y="5715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68357" y="2692747"/>
            <a:ext cx="686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a(t)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8955088" cy="5141913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smtClean="0">
                <a:latin typeface="Times New Roman" pitchFamily="18" charset="0"/>
              </a:rPr>
              <a:t>        衡量资金生息水平的指标是利息率，它表示单位本金在单位时间内所孽生的利息。如果单位时间为一年，一年内一单位本金的利息就是实际利率，以 </a:t>
            </a:r>
            <a:r>
              <a:rPr lang="en-US" altLang="zh-CN" sz="2400" smtClean="0">
                <a:latin typeface="Times New Roman" pitchFamily="18" charset="0"/>
              </a:rPr>
              <a:t>i </a:t>
            </a:r>
            <a:r>
              <a:rPr lang="zh-CN" altLang="en-US" sz="2400" smtClean="0">
                <a:latin typeface="Times New Roman" pitchFamily="18" charset="0"/>
              </a:rPr>
              <a:t>表示实际利率，则</a:t>
            </a:r>
            <a:endParaRPr lang="zh-CN" altLang="zh-CN" sz="240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2400" smtClean="0">
                <a:latin typeface="Times New Roman" pitchFamily="18" charset="0"/>
              </a:rPr>
              <a:t>第</a:t>
            </a:r>
            <a:r>
              <a:rPr lang="en-US" altLang="zh-CN" sz="2400" smtClean="0">
                <a:latin typeface="Times New Roman" pitchFamily="18" charset="0"/>
              </a:rPr>
              <a:t>n</a:t>
            </a:r>
            <a:r>
              <a:rPr lang="zh-CN" altLang="en-US" sz="2400" smtClean="0">
                <a:latin typeface="Times New Roman" pitchFamily="18" charset="0"/>
              </a:rPr>
              <a:t>年的实际利率为：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smtClean="0">
              <a:latin typeface="Times New Roman" pitchFamily="18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sz="2400" smtClean="0">
              <a:latin typeface="Times New Roman" pitchFamily="18" charset="0"/>
            </a:endParaRPr>
          </a:p>
        </p:txBody>
      </p:sp>
      <p:graphicFrame>
        <p:nvGraphicFramePr>
          <p:cNvPr id="21507" name="Object 4"/>
          <p:cNvGraphicFramePr>
            <a:graphicFrameLocks noChangeAspect="1"/>
          </p:cNvGraphicFramePr>
          <p:nvPr/>
        </p:nvGraphicFramePr>
        <p:xfrm>
          <a:off x="2209800" y="2971800"/>
          <a:ext cx="3787775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9" name="公式" r:id="rId3" imgW="1752600" imgH="419100" progId="Equation.3">
                  <p:embed/>
                </p:oleObj>
              </mc:Choice>
              <mc:Fallback>
                <p:oleObj name="公式" r:id="rId3" imgW="1752600" imgH="4191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971800"/>
                        <a:ext cx="3787775" cy="908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8" name="Object 5"/>
          <p:cNvGraphicFramePr>
            <a:graphicFrameLocks noChangeAspect="1"/>
          </p:cNvGraphicFramePr>
          <p:nvPr/>
        </p:nvGraphicFramePr>
        <p:xfrm>
          <a:off x="228600" y="4267200"/>
          <a:ext cx="8662988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0" name="公式" r:id="rId5" imgW="4076700" imgH="419100" progId="Equation.3">
                  <p:embed/>
                </p:oleObj>
              </mc:Choice>
              <mc:Fallback>
                <p:oleObj name="公式" r:id="rId5" imgW="4076700" imgH="419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4267200"/>
                        <a:ext cx="8662988" cy="89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F:\电子表~1\BLENDS.POT</Template>
  <TotalTime>6046</TotalTime>
  <Words>3303</Words>
  <Application>Microsoft Office PowerPoint</Application>
  <PresentationFormat>全屏显示(4:3)</PresentationFormat>
  <Paragraphs>412</Paragraphs>
  <Slides>47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50" baseType="lpstr">
      <vt:lpstr>Blends</vt:lpstr>
      <vt:lpstr>公式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Printed>1601-01-01T00:00:00Z</cp:lastPrinted>
  <dcterms:created xsi:type="dcterms:W3CDTF">2003-05-26T10:02:43Z</dcterms:created>
  <dcterms:modified xsi:type="dcterms:W3CDTF">2011-04-18T08:42:02Z</dcterms:modified>
</cp:coreProperties>
</file>