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84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40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929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119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61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8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39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003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365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557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3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73921-DE2E-4A80-ABFA-0729D7E2934B}" type="datetimeFigureOut">
              <a:rPr lang="zh-CN" altLang="en-US" smtClean="0"/>
              <a:t>2012/10/26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FE969-8CD8-4C52-A6A7-89B0A8447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998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781300"/>
            <a:ext cx="7777162" cy="1296988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t"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zh-CN" altLang="en-US" sz="6000" dirty="0">
                <a:solidFill>
                  <a:srgbClr val="990000"/>
                </a:solidFill>
                <a:ea typeface="华文行楷" pitchFamily="2" charset="-122"/>
              </a:rPr>
              <a:t>蛋白质的结构与功能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024188" y="1646113"/>
            <a:ext cx="309562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4800" dirty="0">
                <a:solidFill>
                  <a:schemeClr val="tx2"/>
                </a:solidFill>
                <a:latin typeface="Tahoma" pitchFamily="34" charset="0"/>
                <a:ea typeface="黑体" pitchFamily="2" charset="-122"/>
              </a:rPr>
              <a:t>第 一 章</a:t>
            </a:r>
          </a:p>
          <a:p>
            <a:pPr>
              <a:lnSpc>
                <a:spcPct val="110000"/>
              </a:lnSpc>
            </a:pPr>
            <a:endParaRPr kumimoji="1" lang="en-US" altLang="zh-CN" sz="4000" dirty="0">
              <a:solidFill>
                <a:schemeClr val="tx2"/>
              </a:solidFill>
              <a:ea typeface="黑体" pitchFamily="2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900113" y="4365625"/>
            <a:ext cx="734536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kumimoji="1" lang="en-US" altLang="zh-CN" sz="3600">
                <a:solidFill>
                  <a:schemeClr val="accent2"/>
                </a:solidFill>
                <a:ea typeface="华文楷体" pitchFamily="2" charset="-122"/>
              </a:rPr>
              <a:t>Structure and Function of Protein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8CAD-2F07-4802-B6FD-5CF48D71BC39}" type="slidenum">
              <a:rPr lang="en-US" altLang="zh-CN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306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5" grpId="0" autoUpdateAnimBg="0"/>
      <p:bldP spid="307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68413"/>
            <a:ext cx="7632700" cy="3959225"/>
          </a:xfrm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indent="714375" algn="just">
              <a:lnSpc>
                <a:spcPct val="160000"/>
              </a:lnSpc>
              <a:buFontTx/>
              <a:buNone/>
            </a:pPr>
            <a:r>
              <a:rPr lang="zh-CN" altLang="en-US" sz="3600" b="1">
                <a:solidFill>
                  <a:srgbClr val="990000"/>
                </a:solidFill>
                <a:ea typeface="华文中宋" pitchFamily="2" charset="-122"/>
              </a:rPr>
              <a:t>蛋白质</a:t>
            </a:r>
            <a:r>
              <a:rPr lang="en-US" altLang="zh-CN" sz="3600" b="1">
                <a:solidFill>
                  <a:srgbClr val="990000"/>
                </a:solidFill>
                <a:ea typeface="华文中宋" pitchFamily="2" charset="-122"/>
              </a:rPr>
              <a:t>(protein)</a:t>
            </a:r>
            <a:r>
              <a:rPr lang="zh-CN" altLang="en-US" sz="3600" b="1">
                <a:ea typeface="华文中宋" pitchFamily="2" charset="-122"/>
              </a:rPr>
              <a:t>是由许多氨基酸</a:t>
            </a:r>
            <a:r>
              <a:rPr lang="en-US" altLang="zh-CN" sz="3600" b="1">
                <a:ea typeface="华文中宋" pitchFamily="2" charset="-122"/>
              </a:rPr>
              <a:t>(amino acids)</a:t>
            </a:r>
            <a:r>
              <a:rPr lang="zh-CN" altLang="en-US" sz="3600" b="1">
                <a:ea typeface="华文中宋" pitchFamily="2" charset="-122"/>
              </a:rPr>
              <a:t>通过肽键</a:t>
            </a:r>
            <a:r>
              <a:rPr lang="en-US" altLang="zh-CN" sz="3600" b="1">
                <a:ea typeface="华文中宋" pitchFamily="2" charset="-122"/>
              </a:rPr>
              <a:t>(peptide bond)</a:t>
            </a:r>
            <a:r>
              <a:rPr lang="zh-CN" altLang="en-US" sz="3600" b="1">
                <a:ea typeface="华文中宋" pitchFamily="2" charset="-122"/>
              </a:rPr>
              <a:t>相连形成的高分子含氮化合物。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98B90-9943-4964-AB04-13E6A3BAF902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9766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autoUpdateAnimBg="0" advAuto="2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7743825" cy="762000"/>
          </a:xfrm>
          <a:noFill/>
          <a:ln/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  <a:ea typeface="华文中宋" pitchFamily="2" charset="-122"/>
              </a:rPr>
              <a:t>蛋白质的生物学重要性</a:t>
            </a:r>
            <a:endParaRPr lang="zh-CN" altLang="en-US" sz="3600" b="1" u="sng">
              <a:solidFill>
                <a:srgbClr val="0000FF"/>
              </a:solidFill>
              <a:ea typeface="华文中宋" pitchFamily="2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268413"/>
            <a:ext cx="7993063" cy="5256212"/>
          </a:xfrm>
          <a:noFill/>
          <a:ln/>
        </p:spPr>
        <p:txBody>
          <a:bodyPr/>
          <a:lstStyle/>
          <a:p>
            <a:pPr marL="609600" indent="-609600" algn="just">
              <a:buFontTx/>
              <a:buNone/>
            </a:pPr>
            <a:r>
              <a:rPr kumimoji="1" lang="en-US" altLang="zh-CN" b="1">
                <a:solidFill>
                  <a:srgbClr val="990000"/>
                </a:solidFill>
                <a:ea typeface="华文中宋" pitchFamily="2" charset="-122"/>
              </a:rPr>
              <a:t>1. </a:t>
            </a:r>
            <a:r>
              <a:rPr lang="zh-CN" altLang="en-US" b="1">
                <a:solidFill>
                  <a:srgbClr val="990000"/>
                </a:solidFill>
                <a:ea typeface="华文中宋" pitchFamily="2" charset="-122"/>
              </a:rPr>
              <a:t>蛋白质是生物体的重要组成成分</a:t>
            </a:r>
          </a:p>
          <a:p>
            <a:pPr marL="609600" indent="-609600" algn="just">
              <a:buFontTx/>
              <a:buNone/>
            </a:pPr>
            <a:r>
              <a:rPr kumimoji="1" lang="en-US" altLang="zh-CN" b="1">
                <a:solidFill>
                  <a:srgbClr val="990000"/>
                </a:solidFill>
                <a:ea typeface="华文中宋" pitchFamily="2" charset="-122"/>
              </a:rPr>
              <a:t>2. </a:t>
            </a:r>
            <a:r>
              <a:rPr kumimoji="1" lang="zh-CN" altLang="en-US" b="1">
                <a:solidFill>
                  <a:srgbClr val="990000"/>
                </a:solidFill>
                <a:ea typeface="华文中宋" pitchFamily="2" charset="-122"/>
              </a:rPr>
              <a:t>蛋白质具有重要的生物学功能</a:t>
            </a:r>
          </a:p>
          <a:p>
            <a:pPr marL="609600" indent="-609600">
              <a:buFontTx/>
              <a:buNone/>
            </a:pPr>
            <a:r>
              <a:rPr lang="zh-CN" altLang="en-US" sz="2800" b="1">
                <a:ea typeface="华文中宋" pitchFamily="2" charset="-122"/>
              </a:rPr>
              <a:t>　</a:t>
            </a:r>
            <a:r>
              <a:rPr lang="en-US" altLang="zh-CN" sz="2800" b="1">
                <a:ea typeface="华文中宋" pitchFamily="2" charset="-122"/>
              </a:rPr>
              <a:t>1</a:t>
            </a:r>
            <a:r>
              <a:rPr lang="zh-CN" altLang="en-US" sz="2800" b="1">
                <a:ea typeface="华文中宋" pitchFamily="2" charset="-122"/>
              </a:rPr>
              <a:t>）作为生物催化剂</a:t>
            </a:r>
          </a:p>
          <a:p>
            <a:pPr marL="609600" indent="-609600">
              <a:buFontTx/>
              <a:buNone/>
            </a:pPr>
            <a:r>
              <a:rPr lang="zh-CN" altLang="en-US" sz="2800" b="1">
                <a:ea typeface="华文中宋" pitchFamily="2" charset="-122"/>
              </a:rPr>
              <a:t>　</a:t>
            </a:r>
            <a:r>
              <a:rPr lang="en-US" altLang="zh-CN" sz="2800" b="1">
                <a:ea typeface="华文中宋" pitchFamily="2" charset="-122"/>
              </a:rPr>
              <a:t>2</a:t>
            </a:r>
            <a:r>
              <a:rPr lang="zh-CN" altLang="en-US" sz="2800" b="1">
                <a:ea typeface="华文中宋" pitchFamily="2" charset="-122"/>
              </a:rPr>
              <a:t>）代谢调节作用</a:t>
            </a:r>
          </a:p>
          <a:p>
            <a:pPr marL="609600" indent="-609600">
              <a:buFontTx/>
              <a:buNone/>
            </a:pPr>
            <a:r>
              <a:rPr lang="zh-CN" altLang="en-US" sz="2800" b="1">
                <a:ea typeface="华文中宋" pitchFamily="2" charset="-122"/>
              </a:rPr>
              <a:t>　</a:t>
            </a:r>
            <a:r>
              <a:rPr lang="en-US" altLang="zh-CN" sz="2800" b="1">
                <a:ea typeface="华文中宋" pitchFamily="2" charset="-122"/>
              </a:rPr>
              <a:t>3</a:t>
            </a:r>
            <a:r>
              <a:rPr lang="zh-CN" altLang="en-US" sz="2800" b="1">
                <a:ea typeface="华文中宋" pitchFamily="2" charset="-122"/>
              </a:rPr>
              <a:t>）免疫保护作用</a:t>
            </a:r>
          </a:p>
          <a:p>
            <a:pPr marL="609600" indent="-609600">
              <a:buFontTx/>
              <a:buNone/>
            </a:pPr>
            <a:r>
              <a:rPr lang="zh-CN" altLang="en-US" sz="2800" b="1">
                <a:ea typeface="华文中宋" pitchFamily="2" charset="-122"/>
              </a:rPr>
              <a:t>　</a:t>
            </a:r>
            <a:r>
              <a:rPr lang="en-US" altLang="zh-CN" sz="2800" b="1">
                <a:ea typeface="华文中宋" pitchFamily="2" charset="-122"/>
              </a:rPr>
              <a:t>4</a:t>
            </a:r>
            <a:r>
              <a:rPr lang="zh-CN" altLang="en-US" sz="2800" b="1">
                <a:ea typeface="华文中宋" pitchFamily="2" charset="-122"/>
              </a:rPr>
              <a:t>）物质的转运和存储</a:t>
            </a:r>
          </a:p>
          <a:p>
            <a:pPr marL="609600" indent="-609600">
              <a:buFontTx/>
              <a:buNone/>
            </a:pPr>
            <a:r>
              <a:rPr lang="zh-CN" altLang="en-US" sz="2800" b="1">
                <a:ea typeface="华文中宋" pitchFamily="2" charset="-122"/>
              </a:rPr>
              <a:t>　</a:t>
            </a:r>
            <a:r>
              <a:rPr lang="en-US" altLang="zh-CN" sz="2800" b="1">
                <a:ea typeface="华文中宋" pitchFamily="2" charset="-122"/>
              </a:rPr>
              <a:t>5</a:t>
            </a:r>
            <a:r>
              <a:rPr lang="zh-CN" altLang="en-US" sz="2800" b="1">
                <a:ea typeface="华文中宋" pitchFamily="2" charset="-122"/>
              </a:rPr>
              <a:t>）运动与支持作用</a:t>
            </a:r>
          </a:p>
          <a:p>
            <a:pPr marL="609600" indent="-609600">
              <a:buFontTx/>
              <a:buNone/>
            </a:pPr>
            <a:r>
              <a:rPr lang="zh-CN" altLang="en-US" sz="2800" b="1">
                <a:ea typeface="华文中宋" pitchFamily="2" charset="-122"/>
              </a:rPr>
              <a:t>　</a:t>
            </a:r>
            <a:r>
              <a:rPr lang="en-US" altLang="zh-CN" sz="2800" b="1">
                <a:ea typeface="华文中宋" pitchFamily="2" charset="-122"/>
              </a:rPr>
              <a:t>6</a:t>
            </a:r>
            <a:r>
              <a:rPr lang="zh-CN" altLang="en-US" sz="2800" b="1">
                <a:ea typeface="华文中宋" pitchFamily="2" charset="-122"/>
              </a:rPr>
              <a:t>）参与细胞间信息传递</a:t>
            </a:r>
          </a:p>
          <a:p>
            <a:pPr marL="609600" indent="-609600">
              <a:buFontTx/>
              <a:buNone/>
            </a:pPr>
            <a:r>
              <a:rPr kumimoji="1" lang="en-US" altLang="zh-CN" b="1">
                <a:solidFill>
                  <a:srgbClr val="990000"/>
                </a:solidFill>
                <a:ea typeface="华文中宋" pitchFamily="2" charset="-122"/>
              </a:rPr>
              <a:t>3. </a:t>
            </a:r>
            <a:r>
              <a:rPr kumimoji="1" lang="zh-CN" altLang="en-US" b="1">
                <a:solidFill>
                  <a:srgbClr val="990000"/>
                </a:solidFill>
                <a:ea typeface="华文中宋" pitchFamily="2" charset="-122"/>
              </a:rPr>
              <a:t>氧化供能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98B90-9943-4964-AB04-13E6A3BAF902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6218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>
            <p:ph type="ctrTitle"/>
          </p:nvPr>
        </p:nvSpPr>
        <p:spPr>
          <a:xfrm>
            <a:off x="413544" y="2924175"/>
            <a:ext cx="8316913" cy="2160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>
            <a:normAutofit fontScale="90000"/>
          </a:bodyPr>
          <a:lstStyle/>
          <a:p>
            <a:pPr>
              <a:lnSpc>
                <a:spcPct val="170000"/>
              </a:lnSpc>
            </a:pPr>
            <a:r>
              <a:rPr lang="zh-CN" altLang="en-US" sz="5400" dirty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蛋白质的分子组成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b="1" dirty="0">
                <a:solidFill>
                  <a:schemeClr val="accent2"/>
                </a:solidFill>
                <a:ea typeface="华文行楷" pitchFamily="2" charset="-122"/>
              </a:rPr>
              <a:t>The Molecular Component of Protein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095625" y="1700213"/>
            <a:ext cx="29527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kumimoji="1" lang="zh-CN" altLang="en-US" sz="4400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第 一 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8CAD-2F07-4802-B6FD-5CF48D71BC39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0705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836613"/>
            <a:ext cx="5757862" cy="865187"/>
          </a:xfrm>
          <a:noFill/>
          <a:ln/>
        </p:spPr>
        <p:txBody>
          <a:bodyPr/>
          <a:lstStyle/>
          <a:p>
            <a:pPr algn="l"/>
            <a:r>
              <a:rPr lang="en-US" altLang="zh-CN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  <a:sym typeface="Wingdings" pitchFamily="2" charset="2"/>
              </a:rPr>
              <a:t> </a:t>
            </a:r>
            <a:r>
              <a:rPr lang="zh-CN" altLang="en-US" sz="32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蛋白质的元素组成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916113"/>
            <a:ext cx="7777163" cy="3487737"/>
          </a:xfrm>
          <a:noFill/>
          <a:ln/>
        </p:spPr>
        <p:txBody>
          <a:bodyPr/>
          <a:lstStyle/>
          <a:p>
            <a:pPr marL="0" indent="712788">
              <a:lnSpc>
                <a:spcPct val="160000"/>
              </a:lnSpc>
              <a:buFontTx/>
              <a:buNone/>
            </a:pPr>
            <a:r>
              <a:rPr lang="zh-CN" altLang="en-US" b="1">
                <a:ea typeface="华文中宋" pitchFamily="2" charset="-122"/>
              </a:rPr>
              <a:t>主要有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C</a:t>
            </a:r>
            <a:r>
              <a:rPr lang="zh-CN" altLang="en-US" b="1">
                <a:solidFill>
                  <a:srgbClr val="993366"/>
                </a:solidFill>
                <a:ea typeface="华文中宋" pitchFamily="2" charset="-122"/>
              </a:rPr>
              <a:t>、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H</a:t>
            </a:r>
            <a:r>
              <a:rPr lang="zh-CN" altLang="en-US" b="1">
                <a:solidFill>
                  <a:srgbClr val="993366"/>
                </a:solidFill>
                <a:ea typeface="华文中宋" pitchFamily="2" charset="-122"/>
              </a:rPr>
              <a:t>、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O</a:t>
            </a:r>
            <a:r>
              <a:rPr lang="zh-CN" altLang="en-US" b="1">
                <a:solidFill>
                  <a:srgbClr val="993366"/>
                </a:solidFill>
                <a:ea typeface="华文中宋" pitchFamily="2" charset="-122"/>
              </a:rPr>
              <a:t>、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N</a:t>
            </a:r>
            <a:r>
              <a:rPr lang="zh-CN" altLang="en-US" b="1">
                <a:ea typeface="华文中宋" pitchFamily="2" charset="-122"/>
              </a:rPr>
              <a:t>和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S</a:t>
            </a:r>
            <a:r>
              <a:rPr lang="zh-CN" altLang="en-US" b="1">
                <a:ea typeface="华文中宋" pitchFamily="2" charset="-122"/>
              </a:rPr>
              <a:t>。</a:t>
            </a:r>
            <a:r>
              <a:rPr lang="zh-CN" altLang="en-US" b="1">
                <a:solidFill>
                  <a:srgbClr val="3DCD8F"/>
                </a:solidFill>
                <a:ea typeface="华文中宋" pitchFamily="2" charset="-122"/>
              </a:rPr>
              <a:t/>
            </a:r>
            <a:br>
              <a:rPr lang="zh-CN" altLang="en-US" b="1">
                <a:solidFill>
                  <a:srgbClr val="3DCD8F"/>
                </a:solidFill>
                <a:ea typeface="华文中宋" pitchFamily="2" charset="-122"/>
              </a:rPr>
            </a:br>
            <a:r>
              <a:rPr lang="zh-CN" altLang="en-US" b="1">
                <a:solidFill>
                  <a:srgbClr val="3DCD8F"/>
                </a:solidFill>
                <a:ea typeface="华文中宋" pitchFamily="2" charset="-122"/>
              </a:rPr>
              <a:t>      </a:t>
            </a:r>
            <a:r>
              <a:rPr lang="zh-CN" altLang="en-US" b="1">
                <a:ea typeface="华文中宋" pitchFamily="2" charset="-122"/>
              </a:rPr>
              <a:t>有些蛋白质含有少量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P</a:t>
            </a:r>
            <a:r>
              <a:rPr lang="zh-CN" altLang="en-US" b="1">
                <a:ea typeface="华文中宋" pitchFamily="2" charset="-122"/>
              </a:rPr>
              <a:t>或金属元素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Fe</a:t>
            </a:r>
            <a:r>
              <a:rPr lang="zh-CN" altLang="en-US" b="1">
                <a:solidFill>
                  <a:srgbClr val="993366"/>
                </a:solidFill>
                <a:ea typeface="华文中宋" pitchFamily="2" charset="-122"/>
              </a:rPr>
              <a:t>、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Cu</a:t>
            </a:r>
            <a:r>
              <a:rPr lang="zh-CN" altLang="en-US" b="1">
                <a:solidFill>
                  <a:srgbClr val="993366"/>
                </a:solidFill>
                <a:ea typeface="华文中宋" pitchFamily="2" charset="-122"/>
              </a:rPr>
              <a:t>、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Zn</a:t>
            </a:r>
            <a:r>
              <a:rPr lang="zh-CN" altLang="en-US" b="1">
                <a:solidFill>
                  <a:srgbClr val="993366"/>
                </a:solidFill>
                <a:ea typeface="华文中宋" pitchFamily="2" charset="-122"/>
              </a:rPr>
              <a:t>、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Mn</a:t>
            </a:r>
            <a:r>
              <a:rPr lang="zh-CN" altLang="en-US" b="1">
                <a:solidFill>
                  <a:srgbClr val="993366"/>
                </a:solidFill>
                <a:ea typeface="华文中宋" pitchFamily="2" charset="-122"/>
              </a:rPr>
              <a:t>、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Co</a:t>
            </a:r>
            <a:r>
              <a:rPr lang="zh-CN" altLang="en-US" b="1">
                <a:solidFill>
                  <a:srgbClr val="993366"/>
                </a:solidFill>
                <a:ea typeface="华文中宋" pitchFamily="2" charset="-122"/>
              </a:rPr>
              <a:t>、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Mo</a:t>
            </a:r>
            <a:r>
              <a:rPr lang="zh-CN" altLang="en-US" b="1">
                <a:ea typeface="华文中宋" pitchFamily="2" charset="-122"/>
              </a:rPr>
              <a:t>，个别蛋白质还含有 </a:t>
            </a:r>
            <a:r>
              <a:rPr lang="en-US" altLang="zh-CN" b="1">
                <a:solidFill>
                  <a:srgbClr val="993366"/>
                </a:solidFill>
                <a:ea typeface="华文中宋" pitchFamily="2" charset="-122"/>
              </a:rPr>
              <a:t>I</a:t>
            </a:r>
            <a:r>
              <a:rPr lang="en-US" altLang="zh-CN" b="1">
                <a:solidFill>
                  <a:srgbClr val="3DCD8F"/>
                </a:solidFill>
                <a:ea typeface="华文中宋" pitchFamily="2" charset="-122"/>
              </a:rPr>
              <a:t> </a:t>
            </a:r>
            <a:r>
              <a:rPr lang="zh-CN" altLang="en-US" b="1">
                <a:ea typeface="华文中宋" pitchFamily="2" charset="-122"/>
              </a:rPr>
              <a:t>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98B90-9943-4964-AB04-13E6A3BAF902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861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Microsoft Office PowerPoint</Application>
  <PresentationFormat>全屏显示(4:3)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蛋白质的结构与功能</vt:lpstr>
      <vt:lpstr>PowerPoint 演示文稿</vt:lpstr>
      <vt:lpstr>蛋白质的生物学重要性</vt:lpstr>
      <vt:lpstr>蛋白质的分子组成 The Molecular Component of Protein</vt:lpstr>
      <vt:lpstr> 蛋白质的元素组成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蛋白质的结构与功能</dc:title>
  <dc:creator>0Mouse</dc:creator>
  <cp:lastModifiedBy>shaoqian</cp:lastModifiedBy>
  <cp:revision>1</cp:revision>
  <dcterms:created xsi:type="dcterms:W3CDTF">2012-10-26T14:14:58Z</dcterms:created>
  <dcterms:modified xsi:type="dcterms:W3CDTF">2012-10-26T14:15:45Z</dcterms:modified>
</cp:coreProperties>
</file>