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5454;\&#19978;&#24066;&#20844;&#21496;&#36130;&#25253;&#25968;&#25454;&#3492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5968;&#25454;\&#19978;&#24066;&#20844;&#21496;&#36130;&#25253;&#25968;&#25454;&#3492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PT&#27169;&#26495;\&#20998;&#26512;&#25253;&#21578;\&#32593;&#28216;&#25968;&#25454;&#24211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PT&#27169;&#26495;\&#20998;&#26512;&#25253;&#21578;\&#32593;&#28216;&#25968;&#25454;&#24211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PT&#27169;&#26495;\&#20998;&#26512;&#25253;&#21578;\&#32593;&#28216;&#25968;&#25454;&#24211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ecma.70YX\&#26700;&#38754;\&#19978;&#24066;&#20844;&#21496;&#36130;&#25253;&#25968;&#25454;&#3492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Sheet2!$L$2</c:f>
              <c:strCache>
                <c:ptCount val="1"/>
                <c:pt idx="0">
                  <c:v>总收入</c:v>
                </c:pt>
              </c:strCache>
            </c:strRef>
          </c:tx>
          <c:cat>
            <c:strRef>
              <c:f>Sheet2!$K$3:$K$16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Sheet2!$L$3:$L$16</c:f>
              <c:numCache>
                <c:formatCode>General</c:formatCode>
                <c:ptCount val="14"/>
                <c:pt idx="0">
                  <c:v>14.329000000000002</c:v>
                </c:pt>
                <c:pt idx="1">
                  <c:v>15.998000000000001</c:v>
                </c:pt>
                <c:pt idx="2">
                  <c:v>20.244999999999987</c:v>
                </c:pt>
                <c:pt idx="3">
                  <c:v>20.974</c:v>
                </c:pt>
                <c:pt idx="4">
                  <c:v>25.044</c:v>
                </c:pt>
                <c:pt idx="5">
                  <c:v>28.783999999999963</c:v>
                </c:pt>
                <c:pt idx="6">
                  <c:v>33.689</c:v>
                </c:pt>
                <c:pt idx="7">
                  <c:v>36.882999999999996</c:v>
                </c:pt>
                <c:pt idx="8">
                  <c:v>42.261000000000003</c:v>
                </c:pt>
                <c:pt idx="9">
                  <c:v>46.692000000000064</c:v>
                </c:pt>
                <c:pt idx="10">
                  <c:v>52.266000000000012</c:v>
                </c:pt>
                <c:pt idx="11">
                  <c:v>55.242000000000012</c:v>
                </c:pt>
                <c:pt idx="12">
                  <c:v>63.383999999999993</c:v>
                </c:pt>
                <c:pt idx="13">
                  <c:v>67.39</c:v>
                </c:pt>
              </c:numCache>
            </c:numRef>
          </c:val>
        </c:ser>
        <c:gapWidth val="75"/>
        <c:overlap val="-25"/>
        <c:axId val="80241024"/>
        <c:axId val="80242560"/>
      </c:barChart>
      <c:lineChart>
        <c:grouping val="standard"/>
        <c:ser>
          <c:idx val="1"/>
          <c:order val="1"/>
          <c:tx>
            <c:strRef>
              <c:f>Sheet2!$M$2</c:f>
              <c:strCache>
                <c:ptCount val="1"/>
                <c:pt idx="0">
                  <c:v>同期比</c:v>
                </c:pt>
              </c:strCache>
            </c:strRef>
          </c:tx>
          <c:cat>
            <c:strRef>
              <c:f>Sheet2!$K$3:$K$16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Sheet2!$M$3:$M$16</c:f>
              <c:numCache>
                <c:formatCode>0%</c:formatCode>
                <c:ptCount val="14"/>
                <c:pt idx="0">
                  <c:v>0.85344716078127036</c:v>
                </c:pt>
                <c:pt idx="1">
                  <c:v>0.84308755760368792</c:v>
                </c:pt>
                <c:pt idx="2">
                  <c:v>0.91423978819969742</c:v>
                </c:pt>
                <c:pt idx="3">
                  <c:v>0.86900730707538865</c:v>
                </c:pt>
                <c:pt idx="4">
                  <c:v>0.74778421383208993</c:v>
                </c:pt>
                <c:pt idx="5">
                  <c:v>0.79922490311288963</c:v>
                </c:pt>
                <c:pt idx="6">
                  <c:v>0.6640652012842676</c:v>
                </c:pt>
                <c:pt idx="7">
                  <c:v>0.75851053685515413</c:v>
                </c:pt>
                <c:pt idx="8">
                  <c:v>0.68747005270723538</c:v>
                </c:pt>
                <c:pt idx="9">
                  <c:v>0.62215119510839478</c:v>
                </c:pt>
                <c:pt idx="10">
                  <c:v>0.55142628157558871</c:v>
                </c:pt>
                <c:pt idx="11">
                  <c:v>0.49776319713689232</c:v>
                </c:pt>
                <c:pt idx="12">
                  <c:v>0.49982253141194094</c:v>
                </c:pt>
                <c:pt idx="13">
                  <c:v>0.44328792940974898</c:v>
                </c:pt>
              </c:numCache>
            </c:numRef>
          </c:val>
        </c:ser>
        <c:ser>
          <c:idx val="2"/>
          <c:order val="2"/>
          <c:tx>
            <c:strRef>
              <c:f>Sheet2!$N$2</c:f>
              <c:strCache>
                <c:ptCount val="1"/>
                <c:pt idx="0">
                  <c:v>环比</c:v>
                </c:pt>
              </c:strCache>
            </c:strRef>
          </c:tx>
          <c:cat>
            <c:strRef>
              <c:f>Sheet2!$K$3:$K$16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Sheet2!$N$3:$N$16</c:f>
              <c:numCache>
                <c:formatCode>0%</c:formatCode>
                <c:ptCount val="14"/>
                <c:pt idx="0">
                  <c:v>0.27686686865086557</c:v>
                </c:pt>
                <c:pt idx="1">
                  <c:v>0.11647707446437286</c:v>
                </c:pt>
                <c:pt idx="2">
                  <c:v>0.26547068383548061</c:v>
                </c:pt>
                <c:pt idx="3">
                  <c:v>3.6008891084218286E-2</c:v>
                </c:pt>
                <c:pt idx="4">
                  <c:v>0.19404977591303518</c:v>
                </c:pt>
                <c:pt idx="5">
                  <c:v>0.14933716658680748</c:v>
                </c:pt>
                <c:pt idx="6">
                  <c:v>0.17040717065036168</c:v>
                </c:pt>
                <c:pt idx="7">
                  <c:v>9.4808394431417059E-2</c:v>
                </c:pt>
                <c:pt idx="8">
                  <c:v>0.14581243391264298</c:v>
                </c:pt>
                <c:pt idx="9">
                  <c:v>0.10484844182579661</c:v>
                </c:pt>
                <c:pt idx="10">
                  <c:v>0.11937805191467486</c:v>
                </c:pt>
                <c:pt idx="11">
                  <c:v>5.693950177935931E-2</c:v>
                </c:pt>
                <c:pt idx="12">
                  <c:v>0.14738785706527649</c:v>
                </c:pt>
                <c:pt idx="13">
                  <c:v>6.3202069923008974E-2</c:v>
                </c:pt>
              </c:numCache>
            </c:numRef>
          </c:val>
        </c:ser>
        <c:marker val="1"/>
        <c:axId val="80249984"/>
        <c:axId val="80244096"/>
      </c:lineChart>
      <c:catAx>
        <c:axId val="80241024"/>
        <c:scaling>
          <c:orientation val="minMax"/>
        </c:scaling>
        <c:axPos val="b"/>
        <c:majorTickMark val="none"/>
        <c:tickLblPos val="nextTo"/>
        <c:crossAx val="80242560"/>
        <c:crosses val="autoZero"/>
        <c:auto val="1"/>
        <c:lblAlgn val="ctr"/>
        <c:lblOffset val="100"/>
      </c:catAx>
      <c:valAx>
        <c:axId val="8024256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80241024"/>
        <c:crosses val="autoZero"/>
        <c:crossBetween val="between"/>
      </c:valAx>
      <c:valAx>
        <c:axId val="80244096"/>
        <c:scaling>
          <c:orientation val="minMax"/>
        </c:scaling>
        <c:axPos val="r"/>
        <c:numFmt formatCode="0%" sourceLinked="1"/>
        <c:tickLblPos val="nextTo"/>
        <c:crossAx val="80249984"/>
        <c:crosses val="max"/>
        <c:crossBetween val="between"/>
      </c:valAx>
      <c:catAx>
        <c:axId val="80249984"/>
        <c:scaling>
          <c:orientation val="minMax"/>
        </c:scaling>
        <c:delete val="1"/>
        <c:axPos val="b"/>
        <c:tickLblPos val="nextTo"/>
        <c:crossAx val="80244096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0.23118875765529309"/>
          <c:y val="0.86535688247302556"/>
          <c:w val="0.50666666666666649"/>
          <c:h val="8.3717191601050026E-2"/>
        </c:manualLayout>
      </c:layout>
      <c:txPr>
        <a:bodyPr/>
        <a:lstStyle/>
        <a:p>
          <a:pPr>
            <a:defRPr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8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Sheet2!$A$12</c:f>
              <c:strCache>
                <c:ptCount val="1"/>
                <c:pt idx="0">
                  <c:v>互联网增值服务收入</c:v>
                </c:pt>
              </c:strCache>
            </c:strRef>
          </c:tx>
          <c:dLbls>
            <c:showVal val="1"/>
          </c:dLbls>
          <c:cat>
            <c:strRef>
              <c:f>Sheet2!$B$11:$G$11</c:f>
              <c:strCache>
                <c:ptCount val="6"/>
                <c:pt idx="0">
                  <c:v>10Q1</c:v>
                </c:pt>
                <c:pt idx="1">
                  <c:v>10Q2</c:v>
                </c:pt>
                <c:pt idx="2">
                  <c:v>10Q3</c:v>
                </c:pt>
                <c:pt idx="3">
                  <c:v>10Q4</c:v>
                </c:pt>
                <c:pt idx="4">
                  <c:v>11Q1</c:v>
                </c:pt>
                <c:pt idx="5">
                  <c:v>11Q2</c:v>
                </c:pt>
              </c:strCache>
            </c:strRef>
          </c:cat>
          <c:val>
            <c:numRef>
              <c:f>Sheet2!$B$12:$G$12</c:f>
              <c:numCache>
                <c:formatCode>_ * #,##0.0_ ;_ * \-#,##0.0_ ;_ * "-"??_ ;_ @_ </c:formatCode>
                <c:ptCount val="6"/>
                <c:pt idx="0">
                  <c:v>33.873999999999995</c:v>
                </c:pt>
                <c:pt idx="1">
                  <c:v>35.82</c:v>
                </c:pt>
                <c:pt idx="2">
                  <c:v>41.290000000000013</c:v>
                </c:pt>
                <c:pt idx="3">
                  <c:v>43.839000000000006</c:v>
                </c:pt>
                <c:pt idx="4">
                  <c:v>52.513000000000005</c:v>
                </c:pt>
                <c:pt idx="5">
                  <c:v>53.866</c:v>
                </c:pt>
              </c:numCache>
            </c:numRef>
          </c:val>
        </c:ser>
        <c:ser>
          <c:idx val="1"/>
          <c:order val="1"/>
          <c:tx>
            <c:strRef>
              <c:f>Sheet2!$A$13</c:f>
              <c:strCache>
                <c:ptCount val="1"/>
                <c:pt idx="0">
                  <c:v>移动及电信增值服务收入</c:v>
                </c:pt>
              </c:strCache>
            </c:strRef>
          </c:tx>
          <c:dLbls>
            <c:showVal val="1"/>
          </c:dLbls>
          <c:cat>
            <c:strRef>
              <c:f>Sheet2!$B$11:$G$11</c:f>
              <c:strCache>
                <c:ptCount val="6"/>
                <c:pt idx="0">
                  <c:v>10Q1</c:v>
                </c:pt>
                <c:pt idx="1">
                  <c:v>10Q2</c:v>
                </c:pt>
                <c:pt idx="2">
                  <c:v>10Q3</c:v>
                </c:pt>
                <c:pt idx="3">
                  <c:v>10Q4</c:v>
                </c:pt>
                <c:pt idx="4">
                  <c:v>11Q1</c:v>
                </c:pt>
                <c:pt idx="5">
                  <c:v>11Q2</c:v>
                </c:pt>
              </c:strCache>
            </c:strRef>
          </c:cat>
          <c:val>
            <c:numRef>
              <c:f>Sheet2!$B$13:$G$13</c:f>
              <c:numCache>
                <c:formatCode>_ * #,##0.0_ ;_ * \-#,##0.0_ ;_ * "-"??_ ;_ @_ </c:formatCode>
                <c:ptCount val="6"/>
                <c:pt idx="0">
                  <c:v>6.1819999999999995</c:v>
                </c:pt>
                <c:pt idx="1">
                  <c:v>6.7409999999999997</c:v>
                </c:pt>
                <c:pt idx="2">
                  <c:v>6.9509999999999996</c:v>
                </c:pt>
                <c:pt idx="3">
                  <c:v>7.2850000000000001</c:v>
                </c:pt>
                <c:pt idx="4">
                  <c:v>7.7779999999999996</c:v>
                </c:pt>
                <c:pt idx="5">
                  <c:v>7.9379999999999997</c:v>
                </c:pt>
              </c:numCache>
            </c:numRef>
          </c:val>
        </c:ser>
        <c:ser>
          <c:idx val="2"/>
          <c:order val="2"/>
          <c:tx>
            <c:strRef>
              <c:f>Sheet2!$A$14</c:f>
              <c:strCache>
                <c:ptCount val="1"/>
                <c:pt idx="0">
                  <c:v>网络广告业务收入</c:v>
                </c:pt>
              </c:strCache>
            </c:strRef>
          </c:tx>
          <c:dLbls>
            <c:showVal val="1"/>
          </c:dLbls>
          <c:cat>
            <c:strRef>
              <c:f>Sheet2!$B$11:$G$11</c:f>
              <c:strCache>
                <c:ptCount val="6"/>
                <c:pt idx="0">
                  <c:v>10Q1</c:v>
                </c:pt>
                <c:pt idx="1">
                  <c:v>10Q2</c:v>
                </c:pt>
                <c:pt idx="2">
                  <c:v>10Q3</c:v>
                </c:pt>
                <c:pt idx="3">
                  <c:v>10Q4</c:v>
                </c:pt>
                <c:pt idx="4">
                  <c:v>11Q1</c:v>
                </c:pt>
                <c:pt idx="5">
                  <c:v>11Q2</c:v>
                </c:pt>
              </c:strCache>
            </c:strRef>
          </c:cat>
          <c:val>
            <c:numRef>
              <c:f>Sheet2!$B$14:$G$14</c:f>
              <c:numCache>
                <c:formatCode>_ * #,##0.0_ ;_ * \-#,##0.0_ ;_ * "-"??_ ;_ @_ </c:formatCode>
                <c:ptCount val="6"/>
                <c:pt idx="0">
                  <c:v>2.0430000000000001</c:v>
                </c:pt>
                <c:pt idx="1">
                  <c:v>3.9749999999999988</c:v>
                </c:pt>
                <c:pt idx="2">
                  <c:v>3.8249999999999997</c:v>
                </c:pt>
                <c:pt idx="3">
                  <c:v>3.8809999999999998</c:v>
                </c:pt>
                <c:pt idx="4">
                  <c:v>2.8089999999999997</c:v>
                </c:pt>
                <c:pt idx="5">
                  <c:v>5.1229999999999896</c:v>
                </c:pt>
              </c:numCache>
            </c:numRef>
          </c:val>
        </c:ser>
        <c:dLbls>
          <c:showVal val="1"/>
        </c:dLbls>
        <c:gapWidth val="75"/>
        <c:overlap val="100"/>
        <c:axId val="34668928"/>
        <c:axId val="34670464"/>
      </c:barChart>
      <c:catAx>
        <c:axId val="34668928"/>
        <c:scaling>
          <c:orientation val="minMax"/>
        </c:scaling>
        <c:axPos val="b"/>
        <c:majorTickMark val="none"/>
        <c:tickLblPos val="nextTo"/>
        <c:crossAx val="34670464"/>
        <c:crosses val="autoZero"/>
        <c:auto val="1"/>
        <c:lblAlgn val="ctr"/>
        <c:lblOffset val="100"/>
      </c:catAx>
      <c:valAx>
        <c:axId val="34670464"/>
        <c:scaling>
          <c:orientation val="minMax"/>
        </c:scaling>
        <c:axPos val="l"/>
        <c:numFmt formatCode="_ * #,##0.0_ ;_ * \-#,##0.0_ ;_ * &quot;-&quot;??_ ;_ @_ " sourceLinked="1"/>
        <c:majorTickMark val="none"/>
        <c:tickLblPos val="nextTo"/>
        <c:crossAx val="3466892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Sheet1!$B$32</c:f>
              <c:strCache>
                <c:ptCount val="1"/>
                <c:pt idx="0">
                  <c:v>QQ活跃帐户数</c:v>
                </c:pt>
              </c:strCache>
            </c:strRef>
          </c:tx>
          <c:cat>
            <c:strRef>
              <c:f>Sheet1!$A$33:$A$50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Sheet1!$B$33:$B$50</c:f>
              <c:numCache>
                <c:formatCode>_ * #,##0.0_ ;_ * \-#,##0.0_ ;_ * "-"??_ ;_ @_ </c:formatCode>
                <c:ptCount val="14"/>
                <c:pt idx="0">
                  <c:v>3.1789999999999998</c:v>
                </c:pt>
                <c:pt idx="1">
                  <c:v>3.4189999999999987</c:v>
                </c:pt>
                <c:pt idx="2">
                  <c:v>3.5509999999999997</c:v>
                </c:pt>
                <c:pt idx="3">
                  <c:v>3.766</c:v>
                </c:pt>
                <c:pt idx="4">
                  <c:v>4.1079999999999908</c:v>
                </c:pt>
                <c:pt idx="5">
                  <c:v>4.4800000000000004</c:v>
                </c:pt>
                <c:pt idx="6">
                  <c:v>4.8490000000000002</c:v>
                </c:pt>
                <c:pt idx="7">
                  <c:v>5.2290000000000001</c:v>
                </c:pt>
                <c:pt idx="8">
                  <c:v>5.6859999999999955</c:v>
                </c:pt>
                <c:pt idx="9">
                  <c:v>6.1249999999999876</c:v>
                </c:pt>
                <c:pt idx="10">
                  <c:v>6.3659999999999908</c:v>
                </c:pt>
                <c:pt idx="11">
                  <c:v>6.476000000000008</c:v>
                </c:pt>
                <c:pt idx="12">
                  <c:v>6.7430000000000003</c:v>
                </c:pt>
                <c:pt idx="13">
                  <c:v>7.0190000000000001</c:v>
                </c:pt>
              </c:numCache>
            </c:numRef>
          </c:val>
        </c:ser>
        <c:gapWidth val="75"/>
        <c:overlap val="-25"/>
        <c:axId val="34779520"/>
        <c:axId val="34781056"/>
      </c:barChart>
      <c:lineChart>
        <c:grouping val="standard"/>
        <c:ser>
          <c:idx val="1"/>
          <c:order val="1"/>
          <c:tx>
            <c:strRef>
              <c:f>Sheet1!$C$32</c:f>
              <c:strCache>
                <c:ptCount val="1"/>
                <c:pt idx="0">
                  <c:v>环比增长</c:v>
                </c:pt>
              </c:strCache>
            </c:strRef>
          </c:tx>
          <c:cat>
            <c:strRef>
              <c:f>Sheet1!$A$33:$A$50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Sheet1!$C$33:$C$50</c:f>
              <c:numCache>
                <c:formatCode>0%</c:formatCode>
                <c:ptCount val="14"/>
                <c:pt idx="0">
                  <c:v>5.8960692871419113E-2</c:v>
                </c:pt>
                <c:pt idx="1">
                  <c:v>7.54954388172384E-2</c:v>
                </c:pt>
                <c:pt idx="2">
                  <c:v>3.8607780052647006E-2</c:v>
                </c:pt>
                <c:pt idx="3">
                  <c:v>6.0546324978879143E-2</c:v>
                </c:pt>
                <c:pt idx="4">
                  <c:v>9.0812533191715186E-2</c:v>
                </c:pt>
                <c:pt idx="5">
                  <c:v>9.0555014605647743E-2</c:v>
                </c:pt>
                <c:pt idx="6">
                  <c:v>8.236607142857133E-2</c:v>
                </c:pt>
                <c:pt idx="7">
                  <c:v>7.8366673540936502E-2</c:v>
                </c:pt>
                <c:pt idx="8">
                  <c:v>8.7397207879135325E-2</c:v>
                </c:pt>
                <c:pt idx="9">
                  <c:v>7.7207175518818158E-2</c:v>
                </c:pt>
                <c:pt idx="10">
                  <c:v>3.9346938775510217E-2</c:v>
                </c:pt>
                <c:pt idx="11">
                  <c:v>1.7279296261388678E-2</c:v>
                </c:pt>
                <c:pt idx="12">
                  <c:v>4.1229153798641061E-2</c:v>
                </c:pt>
                <c:pt idx="13">
                  <c:v>4.0931336200504195E-2</c:v>
                </c:pt>
              </c:numCache>
            </c:numRef>
          </c:val>
        </c:ser>
        <c:ser>
          <c:idx val="2"/>
          <c:order val="2"/>
          <c:tx>
            <c:strRef>
              <c:f>Sheet1!$D$32</c:f>
              <c:strCache>
                <c:ptCount val="1"/>
                <c:pt idx="0">
                  <c:v>同比增长</c:v>
                </c:pt>
              </c:strCache>
            </c:strRef>
          </c:tx>
          <c:cat>
            <c:strRef>
              <c:f>Sheet1!$A$33:$A$50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Sheet1!$D$33:$D$50</c:f>
              <c:numCache>
                <c:formatCode>0%</c:formatCode>
                <c:ptCount val="14"/>
                <c:pt idx="0">
                  <c:v>0.25305478912100932</c:v>
                </c:pt>
                <c:pt idx="1">
                  <c:v>0.25146412884333813</c:v>
                </c:pt>
                <c:pt idx="2">
                  <c:v>0.22999653619674446</c:v>
                </c:pt>
                <c:pt idx="3">
                  <c:v>0.25449700199866782</c:v>
                </c:pt>
                <c:pt idx="4">
                  <c:v>0.29223026108839256</c:v>
                </c:pt>
                <c:pt idx="5">
                  <c:v>0.31032465633226219</c:v>
                </c:pt>
                <c:pt idx="6">
                  <c:v>0.36553083638411732</c:v>
                </c:pt>
                <c:pt idx="7">
                  <c:v>0.3884758364312268</c:v>
                </c:pt>
                <c:pt idx="8">
                  <c:v>0.38412852969815087</c:v>
                </c:pt>
                <c:pt idx="9">
                  <c:v>0.36718750000000044</c:v>
                </c:pt>
                <c:pt idx="10">
                  <c:v>0.31284800989894923</c:v>
                </c:pt>
                <c:pt idx="11">
                  <c:v>0.23847772040543141</c:v>
                </c:pt>
                <c:pt idx="12">
                  <c:v>0.18589518114667658</c:v>
                </c:pt>
                <c:pt idx="13">
                  <c:v>0.14595918367346983</c:v>
                </c:pt>
              </c:numCache>
            </c:numRef>
          </c:val>
        </c:ser>
        <c:marker val="1"/>
        <c:axId val="80270464"/>
        <c:axId val="34782592"/>
      </c:lineChart>
      <c:catAx>
        <c:axId val="34779520"/>
        <c:scaling>
          <c:orientation val="minMax"/>
        </c:scaling>
        <c:axPos val="b"/>
        <c:majorTickMark val="none"/>
        <c:tickLblPos val="nextTo"/>
        <c:crossAx val="34781056"/>
        <c:crosses val="autoZero"/>
        <c:auto val="1"/>
        <c:lblAlgn val="ctr"/>
        <c:lblOffset val="100"/>
      </c:catAx>
      <c:valAx>
        <c:axId val="34781056"/>
        <c:scaling>
          <c:orientation val="minMax"/>
        </c:scaling>
        <c:axPos val="l"/>
        <c:majorGridlines/>
        <c:numFmt formatCode="_ * #,##0.0_ ;_ * \-#,##0.0_ ;_ * &quot;-&quot;??_ ;_ @_ " sourceLinked="1"/>
        <c:majorTickMark val="none"/>
        <c:tickLblPos val="nextTo"/>
        <c:crossAx val="34779520"/>
        <c:crosses val="autoZero"/>
        <c:crossBetween val="between"/>
      </c:valAx>
      <c:valAx>
        <c:axId val="34782592"/>
        <c:scaling>
          <c:orientation val="minMax"/>
        </c:scaling>
        <c:axPos val="r"/>
        <c:numFmt formatCode="0%" sourceLinked="1"/>
        <c:tickLblPos val="nextTo"/>
        <c:crossAx val="80270464"/>
        <c:crosses val="max"/>
        <c:crossBetween val="between"/>
      </c:valAx>
      <c:catAx>
        <c:axId val="80270464"/>
        <c:scaling>
          <c:orientation val="minMax"/>
        </c:scaling>
        <c:delete val="1"/>
        <c:axPos val="b"/>
        <c:tickLblPos val="nextTo"/>
        <c:crossAx val="34782592"/>
        <c:crosses val="autoZero"/>
        <c:auto val="1"/>
        <c:lblAlgn val="ctr"/>
        <c:lblOffset val="100"/>
      </c:catAx>
    </c:plotArea>
    <c:legend>
      <c:legendPos val="b"/>
      <c:layout/>
      <c:txPr>
        <a:bodyPr/>
        <a:lstStyle/>
        <a:p>
          <a:pPr>
            <a:defRPr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Sheet1!$B$54</c:f>
              <c:strCache>
                <c:ptCount val="1"/>
                <c:pt idx="0">
                  <c:v>QQ最高同时在线帐户数</c:v>
                </c:pt>
              </c:strCache>
            </c:strRef>
          </c:tx>
          <c:dLbls>
            <c:showVal val="1"/>
          </c:dLbls>
          <c:cat>
            <c:strRef>
              <c:f>Sheet1!$A$55:$A$72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Sheet1!$B$55:$B$72</c:f>
              <c:numCache>
                <c:formatCode>_ * #,##0.00_ ;_ * \-#,##0.00_ ;_ * "-"??_ ;_ @_ </c:formatCode>
                <c:ptCount val="14"/>
                <c:pt idx="0">
                  <c:v>0.40300000000000002</c:v>
                </c:pt>
                <c:pt idx="1">
                  <c:v>0.42000000000000032</c:v>
                </c:pt>
                <c:pt idx="2">
                  <c:v>0.45300000000000001</c:v>
                </c:pt>
                <c:pt idx="3">
                  <c:v>0.4970000000000005</c:v>
                </c:pt>
                <c:pt idx="4">
                  <c:v>0.57500000000000062</c:v>
                </c:pt>
                <c:pt idx="5">
                  <c:v>0.61300000000000099</c:v>
                </c:pt>
                <c:pt idx="6">
                  <c:v>0.75500000000000111</c:v>
                </c:pt>
                <c:pt idx="7">
                  <c:v>0.93</c:v>
                </c:pt>
                <c:pt idx="8">
                  <c:v>1.0529999999999979</c:v>
                </c:pt>
                <c:pt idx="9">
                  <c:v>1.0940000000000001</c:v>
                </c:pt>
                <c:pt idx="10">
                  <c:v>1.1870000000000001</c:v>
                </c:pt>
                <c:pt idx="11">
                  <c:v>1.2749999999999977</c:v>
                </c:pt>
                <c:pt idx="12">
                  <c:v>1.3720000000000001</c:v>
                </c:pt>
                <c:pt idx="13">
                  <c:v>1.367</c:v>
                </c:pt>
              </c:numCache>
            </c:numRef>
          </c:val>
        </c:ser>
        <c:dLbls>
          <c:showVal val="1"/>
        </c:dLbls>
        <c:gapWidth val="75"/>
        <c:axId val="34824960"/>
        <c:axId val="34826496"/>
      </c:barChart>
      <c:lineChart>
        <c:grouping val="standard"/>
        <c:ser>
          <c:idx val="2"/>
          <c:order val="2"/>
          <c:tx>
            <c:strRef>
              <c:f>Sheet1!$D$54</c:f>
              <c:strCache>
                <c:ptCount val="1"/>
                <c:pt idx="0">
                  <c:v>同比增长</c:v>
                </c:pt>
              </c:strCache>
            </c:strRef>
          </c:tx>
          <c:dLbls>
            <c:showVal val="1"/>
          </c:dLbls>
          <c:cat>
            <c:strRef>
              <c:f>Sheet1!$A$55:$A$72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Sheet1!$D$55:$D$72</c:f>
              <c:numCache>
                <c:formatCode>0%</c:formatCode>
                <c:ptCount val="14"/>
                <c:pt idx="0">
                  <c:v>0.41403508771929848</c:v>
                </c:pt>
                <c:pt idx="1">
                  <c:v>0.45328719723183397</c:v>
                </c:pt>
                <c:pt idx="2">
                  <c:v>0.38957055214723985</c:v>
                </c:pt>
                <c:pt idx="3">
                  <c:v>0.3767313019390589</c:v>
                </c:pt>
                <c:pt idx="4">
                  <c:v>0.42679900744416854</c:v>
                </c:pt>
                <c:pt idx="5">
                  <c:v>0.45952380952381006</c:v>
                </c:pt>
                <c:pt idx="6">
                  <c:v>0.66666666666666663</c:v>
                </c:pt>
                <c:pt idx="7">
                  <c:v>0.87122736418511082</c:v>
                </c:pt>
                <c:pt idx="8">
                  <c:v>0.83130434782608698</c:v>
                </c:pt>
                <c:pt idx="9">
                  <c:v>0.78466557911908663</c:v>
                </c:pt>
                <c:pt idx="10">
                  <c:v>0.57218543046357884</c:v>
                </c:pt>
                <c:pt idx="11">
                  <c:v>0.37096774193548454</c:v>
                </c:pt>
                <c:pt idx="12">
                  <c:v>0.30294396961063708</c:v>
                </c:pt>
                <c:pt idx="13">
                  <c:v>0.24954296160877504</c:v>
                </c:pt>
              </c:numCache>
            </c:numRef>
          </c:val>
        </c:ser>
        <c:dLbls>
          <c:showVal val="1"/>
        </c:dLbls>
        <c:marker val="1"/>
        <c:axId val="34824960"/>
        <c:axId val="34826496"/>
      </c:lineChart>
      <c:lineChart>
        <c:grouping val="standard"/>
        <c:ser>
          <c:idx val="1"/>
          <c:order val="1"/>
          <c:tx>
            <c:strRef>
              <c:f>Sheet1!$C$54</c:f>
              <c:strCache>
                <c:ptCount val="1"/>
                <c:pt idx="0">
                  <c:v>环比增长</c:v>
                </c:pt>
              </c:strCache>
            </c:strRef>
          </c:tx>
          <c:dLbls>
            <c:showVal val="1"/>
          </c:dLbls>
          <c:cat>
            <c:strRef>
              <c:f>Sheet1!$A$55:$A$72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Sheet1!$C$55:$C$72</c:f>
              <c:numCache>
                <c:formatCode>0%</c:formatCode>
                <c:ptCount val="14"/>
                <c:pt idx="0">
                  <c:v>0.11634349030470911</c:v>
                </c:pt>
                <c:pt idx="1">
                  <c:v>4.2183622828784115E-2</c:v>
                </c:pt>
                <c:pt idx="2">
                  <c:v>7.8571428571428639E-2</c:v>
                </c:pt>
                <c:pt idx="3">
                  <c:v>9.7130242825607033E-2</c:v>
                </c:pt>
                <c:pt idx="4">
                  <c:v>0.15694164989939699</c:v>
                </c:pt>
                <c:pt idx="5">
                  <c:v>6.6086956521739196E-2</c:v>
                </c:pt>
                <c:pt idx="6">
                  <c:v>0.23164763458401333</c:v>
                </c:pt>
                <c:pt idx="7">
                  <c:v>0.23178807947019894</c:v>
                </c:pt>
                <c:pt idx="8">
                  <c:v>0.13225806451612918</c:v>
                </c:pt>
                <c:pt idx="9">
                  <c:v>3.8936372269705817E-2</c:v>
                </c:pt>
                <c:pt idx="10">
                  <c:v>8.5009140767824565E-2</c:v>
                </c:pt>
                <c:pt idx="11">
                  <c:v>7.4136478517270413E-2</c:v>
                </c:pt>
                <c:pt idx="12">
                  <c:v>7.6078431372549174E-2</c:v>
                </c:pt>
                <c:pt idx="13">
                  <c:v>-3.6443148688047621E-3</c:v>
                </c:pt>
              </c:numCache>
            </c:numRef>
          </c:val>
        </c:ser>
        <c:dLbls>
          <c:showVal val="1"/>
        </c:dLbls>
        <c:marker val="1"/>
        <c:axId val="34846208"/>
        <c:axId val="34844672"/>
      </c:lineChart>
      <c:catAx>
        <c:axId val="34824960"/>
        <c:scaling>
          <c:orientation val="minMax"/>
        </c:scaling>
        <c:axPos val="b"/>
        <c:majorTickMark val="none"/>
        <c:tickLblPos val="nextTo"/>
        <c:crossAx val="34826496"/>
        <c:crosses val="autoZero"/>
        <c:auto val="1"/>
        <c:lblAlgn val="ctr"/>
        <c:lblOffset val="100"/>
      </c:catAx>
      <c:valAx>
        <c:axId val="34826496"/>
        <c:scaling>
          <c:orientation val="minMax"/>
        </c:scaling>
        <c:axPos val="l"/>
        <c:numFmt formatCode="_ * #,##0.00_ ;_ * \-#,##0.00_ ;_ * &quot;-&quot;??_ ;_ @_ " sourceLinked="1"/>
        <c:majorTickMark val="none"/>
        <c:tickLblPos val="nextTo"/>
        <c:crossAx val="34824960"/>
        <c:crosses val="autoZero"/>
        <c:crossBetween val="between"/>
      </c:valAx>
      <c:valAx>
        <c:axId val="34844672"/>
        <c:scaling>
          <c:orientation val="minMax"/>
        </c:scaling>
        <c:delete val="1"/>
        <c:axPos val="r"/>
        <c:numFmt formatCode="0%" sourceLinked="1"/>
        <c:tickLblPos val="nextTo"/>
        <c:crossAx val="34846208"/>
        <c:crosses val="max"/>
        <c:crossBetween val="between"/>
      </c:valAx>
      <c:catAx>
        <c:axId val="34846208"/>
        <c:scaling>
          <c:orientation val="minMax"/>
        </c:scaling>
        <c:delete val="1"/>
        <c:axPos val="b"/>
        <c:tickLblPos val="nextTo"/>
        <c:crossAx val="34844672"/>
        <c:crosses val="autoZero"/>
        <c:auto val="1"/>
        <c:lblAlgn val="ctr"/>
        <c:lblOffset val="100"/>
      </c:catAx>
    </c:plotArea>
    <c:legend>
      <c:legendPos val="b"/>
      <c:layout/>
      <c:txPr>
        <a:bodyPr/>
        <a:lstStyle/>
        <a:p>
          <a:pPr>
            <a:defRPr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Sheet1!$B$78</c:f>
              <c:strCache>
                <c:ptCount val="1"/>
                <c:pt idx="0">
                  <c:v>“QQ游戏”最高同时在线帐户数</c:v>
                </c:pt>
              </c:strCache>
            </c:strRef>
          </c:tx>
          <c:cat>
            <c:strRef>
              <c:f>Sheet1!$A$79:$A$96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Sheet1!$B$79:$B$96</c:f>
              <c:numCache>
                <c:formatCode>General</c:formatCode>
                <c:ptCount val="14"/>
                <c:pt idx="0">
                  <c:v>400</c:v>
                </c:pt>
                <c:pt idx="1">
                  <c:v>400</c:v>
                </c:pt>
                <c:pt idx="2">
                  <c:v>440</c:v>
                </c:pt>
                <c:pt idx="3">
                  <c:v>470</c:v>
                </c:pt>
                <c:pt idx="4">
                  <c:v>580</c:v>
                </c:pt>
                <c:pt idx="5">
                  <c:v>620</c:v>
                </c:pt>
                <c:pt idx="6">
                  <c:v>570</c:v>
                </c:pt>
                <c:pt idx="7">
                  <c:v>620</c:v>
                </c:pt>
                <c:pt idx="8">
                  <c:v>680</c:v>
                </c:pt>
                <c:pt idx="9">
                  <c:v>620</c:v>
                </c:pt>
                <c:pt idx="10">
                  <c:v>640</c:v>
                </c:pt>
                <c:pt idx="11">
                  <c:v>680</c:v>
                </c:pt>
                <c:pt idx="12">
                  <c:v>770</c:v>
                </c:pt>
                <c:pt idx="13">
                  <c:v>750</c:v>
                </c:pt>
              </c:numCache>
            </c:numRef>
          </c:val>
        </c:ser>
        <c:gapWidth val="75"/>
        <c:overlap val="-25"/>
        <c:axId val="34860416"/>
        <c:axId val="34874496"/>
      </c:barChart>
      <c:lineChart>
        <c:grouping val="standard"/>
        <c:ser>
          <c:idx val="1"/>
          <c:order val="1"/>
          <c:tx>
            <c:strRef>
              <c:f>Sheet1!$C$78</c:f>
              <c:strCache>
                <c:ptCount val="1"/>
                <c:pt idx="0">
                  <c:v>环比增长</c:v>
                </c:pt>
              </c:strCache>
            </c:strRef>
          </c:tx>
          <c:cat>
            <c:strRef>
              <c:f>Sheet1!$A$79:$A$96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Sheet1!$C$79:$C$96</c:f>
              <c:numCache>
                <c:formatCode>0%</c:formatCode>
                <c:ptCount val="14"/>
                <c:pt idx="0">
                  <c:v>5.2631578947368432E-2</c:v>
                </c:pt>
                <c:pt idx="1">
                  <c:v>0</c:v>
                </c:pt>
                <c:pt idx="2">
                  <c:v>0.1</c:v>
                </c:pt>
                <c:pt idx="3">
                  <c:v>6.8181818181818177E-2</c:v>
                </c:pt>
                <c:pt idx="4">
                  <c:v>0.23404255319148967</c:v>
                </c:pt>
                <c:pt idx="5">
                  <c:v>6.8965517241379309E-2</c:v>
                </c:pt>
                <c:pt idx="6">
                  <c:v>-8.0645161290322745E-2</c:v>
                </c:pt>
                <c:pt idx="7">
                  <c:v>8.771929824561403E-2</c:v>
                </c:pt>
                <c:pt idx="8">
                  <c:v>9.6774193548387247E-2</c:v>
                </c:pt>
                <c:pt idx="9">
                  <c:v>-8.8235294117647231E-2</c:v>
                </c:pt>
                <c:pt idx="10">
                  <c:v>3.2258064516129094E-2</c:v>
                </c:pt>
                <c:pt idx="11">
                  <c:v>6.25E-2</c:v>
                </c:pt>
                <c:pt idx="12">
                  <c:v>0.13235294117647092</c:v>
                </c:pt>
                <c:pt idx="13">
                  <c:v>-2.5974025974026021E-2</c:v>
                </c:pt>
              </c:numCache>
            </c:numRef>
          </c:val>
        </c:ser>
        <c:ser>
          <c:idx val="2"/>
          <c:order val="2"/>
          <c:tx>
            <c:strRef>
              <c:f>Sheet1!$D$78</c:f>
              <c:strCache>
                <c:ptCount val="1"/>
                <c:pt idx="0">
                  <c:v>同比增长</c:v>
                </c:pt>
              </c:strCache>
            </c:strRef>
          </c:tx>
          <c:cat>
            <c:strRef>
              <c:f>Sheet1!$A$79:$A$96</c:f>
              <c:strCache>
                <c:ptCount val="14"/>
                <c:pt idx="0">
                  <c:v>08Q1</c:v>
                </c:pt>
                <c:pt idx="1">
                  <c:v>08Q2</c:v>
                </c:pt>
                <c:pt idx="2">
                  <c:v>08Q3</c:v>
                </c:pt>
                <c:pt idx="3">
                  <c:v>08Q4</c:v>
                </c:pt>
                <c:pt idx="4">
                  <c:v>09Q1</c:v>
                </c:pt>
                <c:pt idx="5">
                  <c:v>09Q2</c:v>
                </c:pt>
                <c:pt idx="6">
                  <c:v>09Q3</c:v>
                </c:pt>
                <c:pt idx="7">
                  <c:v>09Q4</c:v>
                </c:pt>
                <c:pt idx="8">
                  <c:v>10Q1</c:v>
                </c:pt>
                <c:pt idx="9">
                  <c:v>10Q2</c:v>
                </c:pt>
                <c:pt idx="10">
                  <c:v>10Q3</c:v>
                </c:pt>
                <c:pt idx="11">
                  <c:v>10Q4</c:v>
                </c:pt>
                <c:pt idx="12">
                  <c:v>11Q1</c:v>
                </c:pt>
                <c:pt idx="13">
                  <c:v>11Q2</c:v>
                </c:pt>
              </c:strCache>
            </c:strRef>
          </c:cat>
          <c:val>
            <c:numRef>
              <c:f>Sheet1!$D$79:$D$96</c:f>
              <c:numCache>
                <c:formatCode>0%</c:formatCode>
                <c:ptCount val="14"/>
                <c:pt idx="0">
                  <c:v>0.26582278481012706</c:v>
                </c:pt>
                <c:pt idx="1">
                  <c:v>0.26182965299684602</c:v>
                </c:pt>
                <c:pt idx="2">
                  <c:v>0.22562674094707522</c:v>
                </c:pt>
                <c:pt idx="3">
                  <c:v>0.23684210526315788</c:v>
                </c:pt>
                <c:pt idx="4">
                  <c:v>0.45</c:v>
                </c:pt>
                <c:pt idx="5">
                  <c:v>0.55000000000000004</c:v>
                </c:pt>
                <c:pt idx="6">
                  <c:v>0.29545454545454614</c:v>
                </c:pt>
                <c:pt idx="7">
                  <c:v>0.31914893617021334</c:v>
                </c:pt>
                <c:pt idx="8">
                  <c:v>0.17241379310344859</c:v>
                </c:pt>
                <c:pt idx="9">
                  <c:v>0</c:v>
                </c:pt>
                <c:pt idx="10">
                  <c:v>0.12280701754385964</c:v>
                </c:pt>
                <c:pt idx="11">
                  <c:v>9.6774193548387247E-2</c:v>
                </c:pt>
                <c:pt idx="12">
                  <c:v>0.13235294117647092</c:v>
                </c:pt>
                <c:pt idx="13">
                  <c:v>0.20967741935483872</c:v>
                </c:pt>
              </c:numCache>
            </c:numRef>
          </c:val>
        </c:ser>
        <c:marker val="1"/>
        <c:axId val="34881920"/>
        <c:axId val="34876032"/>
      </c:lineChart>
      <c:catAx>
        <c:axId val="34860416"/>
        <c:scaling>
          <c:orientation val="minMax"/>
        </c:scaling>
        <c:axPos val="b"/>
        <c:majorTickMark val="none"/>
        <c:tickLblPos val="nextTo"/>
        <c:crossAx val="34874496"/>
        <c:crosses val="autoZero"/>
        <c:auto val="1"/>
        <c:lblAlgn val="ctr"/>
        <c:lblOffset val="100"/>
      </c:catAx>
      <c:valAx>
        <c:axId val="3487449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34860416"/>
        <c:crosses val="autoZero"/>
        <c:crossBetween val="between"/>
      </c:valAx>
      <c:valAx>
        <c:axId val="34876032"/>
        <c:scaling>
          <c:orientation val="minMax"/>
        </c:scaling>
        <c:axPos val="r"/>
        <c:numFmt formatCode="0%" sourceLinked="1"/>
        <c:tickLblPos val="nextTo"/>
        <c:crossAx val="34881920"/>
        <c:crosses val="max"/>
        <c:crossBetween val="between"/>
      </c:valAx>
      <c:catAx>
        <c:axId val="34881920"/>
        <c:scaling>
          <c:orientation val="minMax"/>
        </c:scaling>
        <c:delete val="1"/>
        <c:axPos val="b"/>
        <c:tickLblPos val="nextTo"/>
        <c:crossAx val="34876032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0"/>
          <c:y val="0.75549475984149894"/>
          <c:w val="0.99765846329574492"/>
          <c:h val="0.21243809610380027"/>
        </c:manualLayout>
      </c:layout>
      <c:txPr>
        <a:bodyPr/>
        <a:lstStyle/>
        <a:p>
          <a:pPr>
            <a:defRPr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lineChart>
        <c:grouping val="standard"/>
        <c:ser>
          <c:idx val="0"/>
          <c:order val="0"/>
          <c:tx>
            <c:strRef>
              <c:f>利润!$C$32</c:f>
              <c:strCache>
                <c:ptCount val="1"/>
                <c:pt idx="0">
                  <c:v>腾讯</c:v>
                </c:pt>
              </c:strCache>
            </c:strRef>
          </c:tx>
          <c:cat>
            <c:strRef>
              <c:f>利润!$D$31:$M$31</c:f>
              <c:strCache>
                <c:ptCount val="10"/>
                <c:pt idx="0">
                  <c:v>09Q1</c:v>
                </c:pt>
                <c:pt idx="1">
                  <c:v>09Q2</c:v>
                </c:pt>
                <c:pt idx="2">
                  <c:v>09Q3</c:v>
                </c:pt>
                <c:pt idx="3">
                  <c:v>09Q4</c:v>
                </c:pt>
                <c:pt idx="4">
                  <c:v>10Q1</c:v>
                </c:pt>
                <c:pt idx="5">
                  <c:v>10Q2</c:v>
                </c:pt>
                <c:pt idx="6">
                  <c:v>10Q3</c:v>
                </c:pt>
                <c:pt idx="7">
                  <c:v>10Q4</c:v>
                </c:pt>
                <c:pt idx="8">
                  <c:v>11Q1</c:v>
                </c:pt>
                <c:pt idx="9">
                  <c:v>11Q2</c:v>
                </c:pt>
              </c:strCache>
            </c:strRef>
          </c:cat>
          <c:val>
            <c:numRef>
              <c:f>利润!$D$32:$M$32</c:f>
              <c:numCache>
                <c:formatCode>0.0%</c:formatCode>
                <c:ptCount val="10"/>
                <c:pt idx="0">
                  <c:v>0.68620052148843813</c:v>
                </c:pt>
                <c:pt idx="1">
                  <c:v>0.67530572540300315</c:v>
                </c:pt>
                <c:pt idx="2">
                  <c:v>0.69601353557541035</c:v>
                </c:pt>
                <c:pt idx="3">
                  <c:v>0.68958598812460958</c:v>
                </c:pt>
                <c:pt idx="4">
                  <c:v>0.68568386180785557</c:v>
                </c:pt>
                <c:pt idx="5">
                  <c:v>0.68238670436048998</c:v>
                </c:pt>
                <c:pt idx="6">
                  <c:v>0.67923698006352162</c:v>
                </c:pt>
                <c:pt idx="7">
                  <c:v>0.66829586184424894</c:v>
                </c:pt>
                <c:pt idx="8">
                  <c:v>0.65390319323488844</c:v>
                </c:pt>
                <c:pt idx="9">
                  <c:v>0.65401394865707074</c:v>
                </c:pt>
              </c:numCache>
            </c:numRef>
          </c:val>
        </c:ser>
        <c:ser>
          <c:idx val="1"/>
          <c:order val="1"/>
          <c:tx>
            <c:strRef>
              <c:f>利润!$C$33</c:f>
              <c:strCache>
                <c:ptCount val="1"/>
                <c:pt idx="0">
                  <c:v>网易</c:v>
                </c:pt>
              </c:strCache>
            </c:strRef>
          </c:tx>
          <c:cat>
            <c:strRef>
              <c:f>利润!$D$31:$M$31</c:f>
              <c:strCache>
                <c:ptCount val="10"/>
                <c:pt idx="0">
                  <c:v>09Q1</c:v>
                </c:pt>
                <c:pt idx="1">
                  <c:v>09Q2</c:v>
                </c:pt>
                <c:pt idx="2">
                  <c:v>09Q3</c:v>
                </c:pt>
                <c:pt idx="3">
                  <c:v>09Q4</c:v>
                </c:pt>
                <c:pt idx="4">
                  <c:v>10Q1</c:v>
                </c:pt>
                <c:pt idx="5">
                  <c:v>10Q2</c:v>
                </c:pt>
                <c:pt idx="6">
                  <c:v>10Q3</c:v>
                </c:pt>
                <c:pt idx="7">
                  <c:v>10Q4</c:v>
                </c:pt>
                <c:pt idx="8">
                  <c:v>11Q1</c:v>
                </c:pt>
                <c:pt idx="9">
                  <c:v>11Q2</c:v>
                </c:pt>
              </c:strCache>
            </c:strRef>
          </c:cat>
          <c:val>
            <c:numRef>
              <c:f>利润!$D$33:$M$33</c:f>
              <c:numCache>
                <c:formatCode>0.0%</c:formatCode>
                <c:ptCount val="10"/>
                <c:pt idx="0">
                  <c:v>0.82097186700767388</c:v>
                </c:pt>
                <c:pt idx="1">
                  <c:v>0.7935779816513755</c:v>
                </c:pt>
                <c:pt idx="2">
                  <c:v>0.71331058020477822</c:v>
                </c:pt>
                <c:pt idx="3">
                  <c:v>0.64923076923076917</c:v>
                </c:pt>
                <c:pt idx="4">
                  <c:v>0.65083333333333504</c:v>
                </c:pt>
                <c:pt idx="5">
                  <c:v>0.67538461538461714</c:v>
                </c:pt>
                <c:pt idx="6">
                  <c:v>0.68499999999999994</c:v>
                </c:pt>
                <c:pt idx="7">
                  <c:v>0.64705882352941479</c:v>
                </c:pt>
                <c:pt idx="8">
                  <c:v>0.65666666666666662</c:v>
                </c:pt>
              </c:numCache>
            </c:numRef>
          </c:val>
        </c:ser>
        <c:ser>
          <c:idx val="2"/>
          <c:order val="2"/>
          <c:tx>
            <c:strRef>
              <c:f>利润!$C$34</c:f>
              <c:strCache>
                <c:ptCount val="1"/>
                <c:pt idx="0">
                  <c:v>盛大</c:v>
                </c:pt>
              </c:strCache>
            </c:strRef>
          </c:tx>
          <c:cat>
            <c:strRef>
              <c:f>利润!$D$31:$M$31</c:f>
              <c:strCache>
                <c:ptCount val="10"/>
                <c:pt idx="0">
                  <c:v>09Q1</c:v>
                </c:pt>
                <c:pt idx="1">
                  <c:v>09Q2</c:v>
                </c:pt>
                <c:pt idx="2">
                  <c:v>09Q3</c:v>
                </c:pt>
                <c:pt idx="3">
                  <c:v>09Q4</c:v>
                </c:pt>
                <c:pt idx="4">
                  <c:v>10Q1</c:v>
                </c:pt>
                <c:pt idx="5">
                  <c:v>10Q2</c:v>
                </c:pt>
                <c:pt idx="6">
                  <c:v>10Q3</c:v>
                </c:pt>
                <c:pt idx="7">
                  <c:v>10Q4</c:v>
                </c:pt>
                <c:pt idx="8">
                  <c:v>11Q1</c:v>
                </c:pt>
                <c:pt idx="9">
                  <c:v>11Q2</c:v>
                </c:pt>
              </c:strCache>
            </c:strRef>
          </c:cat>
          <c:val>
            <c:numRef>
              <c:f>利润!$D$34:$M$34</c:f>
              <c:numCache>
                <c:formatCode>0.0%</c:formatCode>
                <c:ptCount val="10"/>
                <c:pt idx="0">
                  <c:v>0.72351187787914373</c:v>
                </c:pt>
                <c:pt idx="1">
                  <c:v>0.72675828617623284</c:v>
                </c:pt>
                <c:pt idx="2">
                  <c:v>0.5927672955974842</c:v>
                </c:pt>
                <c:pt idx="3">
                  <c:v>0.60013471037269872</c:v>
                </c:pt>
                <c:pt idx="4">
                  <c:v>0.58957312806158158</c:v>
                </c:pt>
                <c:pt idx="5">
                  <c:v>0.58021029927203893</c:v>
                </c:pt>
                <c:pt idx="6">
                  <c:v>0.59032846715328469</c:v>
                </c:pt>
                <c:pt idx="7">
                  <c:v>0.60797918473547274</c:v>
                </c:pt>
                <c:pt idx="8">
                  <c:v>0.63128491620111904</c:v>
                </c:pt>
              </c:numCache>
            </c:numRef>
          </c:val>
        </c:ser>
        <c:ser>
          <c:idx val="3"/>
          <c:order val="3"/>
          <c:tx>
            <c:strRef>
              <c:f>利润!$C$35</c:f>
              <c:strCache>
                <c:ptCount val="1"/>
                <c:pt idx="0">
                  <c:v>完美时空</c:v>
                </c:pt>
              </c:strCache>
            </c:strRef>
          </c:tx>
          <c:cat>
            <c:strRef>
              <c:f>利润!$D$31:$M$31</c:f>
              <c:strCache>
                <c:ptCount val="10"/>
                <c:pt idx="0">
                  <c:v>09Q1</c:v>
                </c:pt>
                <c:pt idx="1">
                  <c:v>09Q2</c:v>
                </c:pt>
                <c:pt idx="2">
                  <c:v>09Q3</c:v>
                </c:pt>
                <c:pt idx="3">
                  <c:v>09Q4</c:v>
                </c:pt>
                <c:pt idx="4">
                  <c:v>10Q1</c:v>
                </c:pt>
                <c:pt idx="5">
                  <c:v>10Q2</c:v>
                </c:pt>
                <c:pt idx="6">
                  <c:v>10Q3</c:v>
                </c:pt>
                <c:pt idx="7">
                  <c:v>10Q4</c:v>
                </c:pt>
                <c:pt idx="8">
                  <c:v>11Q1</c:v>
                </c:pt>
                <c:pt idx="9">
                  <c:v>11Q2</c:v>
                </c:pt>
              </c:strCache>
            </c:strRef>
          </c:cat>
          <c:val>
            <c:numRef>
              <c:f>利润!$D$35:$M$35</c:f>
              <c:numCache>
                <c:formatCode>0.0%</c:formatCode>
                <c:ptCount val="10"/>
                <c:pt idx="0">
                  <c:v>0.86732533521524335</c:v>
                </c:pt>
                <c:pt idx="1">
                  <c:v>0.87185881450220781</c:v>
                </c:pt>
                <c:pt idx="2">
                  <c:v>0.8389830508474575</c:v>
                </c:pt>
                <c:pt idx="3">
                  <c:v>0.8659318966935392</c:v>
                </c:pt>
                <c:pt idx="4">
                  <c:v>0.86064000000000196</c:v>
                </c:pt>
                <c:pt idx="5">
                  <c:v>0.83574554022214764</c:v>
                </c:pt>
                <c:pt idx="6">
                  <c:v>0.77316924946824683</c:v>
                </c:pt>
                <c:pt idx="7">
                  <c:v>0.8133220910623945</c:v>
                </c:pt>
                <c:pt idx="8">
                  <c:v>0.85006934812760049</c:v>
                </c:pt>
              </c:numCache>
            </c:numRef>
          </c:val>
        </c:ser>
        <c:ser>
          <c:idx val="4"/>
          <c:order val="4"/>
          <c:tx>
            <c:strRef>
              <c:f>利润!$C$36</c:f>
              <c:strCache>
                <c:ptCount val="1"/>
                <c:pt idx="0">
                  <c:v>搜狐畅游</c:v>
                </c:pt>
              </c:strCache>
            </c:strRef>
          </c:tx>
          <c:cat>
            <c:strRef>
              <c:f>利润!$D$31:$M$31</c:f>
              <c:strCache>
                <c:ptCount val="10"/>
                <c:pt idx="0">
                  <c:v>09Q1</c:v>
                </c:pt>
                <c:pt idx="1">
                  <c:v>09Q2</c:v>
                </c:pt>
                <c:pt idx="2">
                  <c:v>09Q3</c:v>
                </c:pt>
                <c:pt idx="3">
                  <c:v>09Q4</c:v>
                </c:pt>
                <c:pt idx="4">
                  <c:v>10Q1</c:v>
                </c:pt>
                <c:pt idx="5">
                  <c:v>10Q2</c:v>
                </c:pt>
                <c:pt idx="6">
                  <c:v>10Q3</c:v>
                </c:pt>
                <c:pt idx="7">
                  <c:v>10Q4</c:v>
                </c:pt>
                <c:pt idx="8">
                  <c:v>11Q1</c:v>
                </c:pt>
                <c:pt idx="9">
                  <c:v>11Q2</c:v>
                </c:pt>
              </c:strCache>
            </c:strRef>
          </c:cat>
          <c:val>
            <c:numRef>
              <c:f>利润!$D$36:$M$36</c:f>
              <c:numCache>
                <c:formatCode>0.0%</c:formatCode>
                <c:ptCount val="10"/>
                <c:pt idx="0">
                  <c:v>0.94415399239543762</c:v>
                </c:pt>
                <c:pt idx="1">
                  <c:v>0.94064629588920634</c:v>
                </c:pt>
                <c:pt idx="2">
                  <c:v>0.93160025569998073</c:v>
                </c:pt>
                <c:pt idx="3">
                  <c:v>0.92358666390557054</c:v>
                </c:pt>
                <c:pt idx="4">
                  <c:v>0.92507614213197953</c:v>
                </c:pt>
                <c:pt idx="5">
                  <c:v>0.9099099099099095</c:v>
                </c:pt>
                <c:pt idx="6">
                  <c:v>0.90070093457944078</c:v>
                </c:pt>
                <c:pt idx="7">
                  <c:v>0.90294438386041431</c:v>
                </c:pt>
                <c:pt idx="8">
                  <c:v>0.88053553038105037</c:v>
                </c:pt>
                <c:pt idx="9">
                  <c:v>0.86571428571428566</c:v>
                </c:pt>
              </c:numCache>
            </c:numRef>
          </c:val>
        </c:ser>
        <c:ser>
          <c:idx val="5"/>
          <c:order val="5"/>
          <c:tx>
            <c:strRef>
              <c:f>利润!$C$37</c:f>
              <c:strCache>
                <c:ptCount val="1"/>
                <c:pt idx="0">
                  <c:v>巨人</c:v>
                </c:pt>
              </c:strCache>
            </c:strRef>
          </c:tx>
          <c:cat>
            <c:strRef>
              <c:f>利润!$D$31:$M$31</c:f>
              <c:strCache>
                <c:ptCount val="10"/>
                <c:pt idx="0">
                  <c:v>09Q1</c:v>
                </c:pt>
                <c:pt idx="1">
                  <c:v>09Q2</c:v>
                </c:pt>
                <c:pt idx="2">
                  <c:v>09Q3</c:v>
                </c:pt>
                <c:pt idx="3">
                  <c:v>09Q4</c:v>
                </c:pt>
                <c:pt idx="4">
                  <c:v>10Q1</c:v>
                </c:pt>
                <c:pt idx="5">
                  <c:v>10Q2</c:v>
                </c:pt>
                <c:pt idx="6">
                  <c:v>10Q3</c:v>
                </c:pt>
                <c:pt idx="7">
                  <c:v>10Q4</c:v>
                </c:pt>
                <c:pt idx="8">
                  <c:v>11Q1</c:v>
                </c:pt>
                <c:pt idx="9">
                  <c:v>11Q2</c:v>
                </c:pt>
              </c:strCache>
            </c:strRef>
          </c:cat>
          <c:val>
            <c:numRef>
              <c:f>利润!$D$37:$M$37</c:f>
              <c:numCache>
                <c:formatCode>0.0%</c:formatCode>
                <c:ptCount val="10"/>
                <c:pt idx="0">
                  <c:v>0.84042838018741628</c:v>
                </c:pt>
                <c:pt idx="1">
                  <c:v>0.85004119747322326</c:v>
                </c:pt>
                <c:pt idx="2">
                  <c:v>0.84355616815988954</c:v>
                </c:pt>
                <c:pt idx="3">
                  <c:v>0.83913043478260851</c:v>
                </c:pt>
                <c:pt idx="4">
                  <c:v>0.85085413929040765</c:v>
                </c:pt>
                <c:pt idx="5">
                  <c:v>0.85421199875660558</c:v>
                </c:pt>
                <c:pt idx="6">
                  <c:v>0.85178624151166216</c:v>
                </c:pt>
                <c:pt idx="7">
                  <c:v>0.84542243955446894</c:v>
                </c:pt>
                <c:pt idx="8">
                  <c:v>0.84403669724770669</c:v>
                </c:pt>
                <c:pt idx="9">
                  <c:v>0.85465382851902982</c:v>
                </c:pt>
              </c:numCache>
            </c:numRef>
          </c:val>
        </c:ser>
        <c:ser>
          <c:idx val="6"/>
          <c:order val="6"/>
          <c:tx>
            <c:strRef>
              <c:f>利润!$C$38</c:f>
              <c:strCache>
                <c:ptCount val="1"/>
                <c:pt idx="0">
                  <c:v>金山</c:v>
                </c:pt>
              </c:strCache>
            </c:strRef>
          </c:tx>
          <c:cat>
            <c:strRef>
              <c:f>利润!$D$31:$M$31</c:f>
              <c:strCache>
                <c:ptCount val="10"/>
                <c:pt idx="0">
                  <c:v>09Q1</c:v>
                </c:pt>
                <c:pt idx="1">
                  <c:v>09Q2</c:v>
                </c:pt>
                <c:pt idx="2">
                  <c:v>09Q3</c:v>
                </c:pt>
                <c:pt idx="3">
                  <c:v>09Q4</c:v>
                </c:pt>
                <c:pt idx="4">
                  <c:v>10Q1</c:v>
                </c:pt>
                <c:pt idx="5">
                  <c:v>10Q2</c:v>
                </c:pt>
                <c:pt idx="6">
                  <c:v>10Q3</c:v>
                </c:pt>
                <c:pt idx="7">
                  <c:v>10Q4</c:v>
                </c:pt>
                <c:pt idx="8">
                  <c:v>11Q1</c:v>
                </c:pt>
                <c:pt idx="9">
                  <c:v>11Q2</c:v>
                </c:pt>
              </c:strCache>
            </c:strRef>
          </c:cat>
          <c:val>
            <c:numRef>
              <c:f>利润!$D$38:$M$38</c:f>
              <c:numCache>
                <c:formatCode>0.0%</c:formatCode>
                <c:ptCount val="10"/>
                <c:pt idx="0">
                  <c:v>0.87595258255715491</c:v>
                </c:pt>
                <c:pt idx="1">
                  <c:v>0.87541666666666651</c:v>
                </c:pt>
                <c:pt idx="2">
                  <c:v>0.85650406504065046</c:v>
                </c:pt>
                <c:pt idx="3">
                  <c:v>0.88666666666666649</c:v>
                </c:pt>
                <c:pt idx="4">
                  <c:v>0.87464387464387916</c:v>
                </c:pt>
                <c:pt idx="5">
                  <c:v>0.8724319935038588</c:v>
                </c:pt>
                <c:pt idx="6">
                  <c:v>0.86026200873362446</c:v>
                </c:pt>
                <c:pt idx="7">
                  <c:v>0.85400000000000065</c:v>
                </c:pt>
                <c:pt idx="8">
                  <c:v>0.85930735930735858</c:v>
                </c:pt>
              </c:numCache>
            </c:numRef>
          </c:val>
        </c:ser>
        <c:ser>
          <c:idx val="7"/>
          <c:order val="7"/>
          <c:tx>
            <c:strRef>
              <c:f>利润!$C$39</c:f>
              <c:strCache>
                <c:ptCount val="1"/>
                <c:pt idx="0">
                  <c:v>网龙</c:v>
                </c:pt>
              </c:strCache>
            </c:strRef>
          </c:tx>
          <c:cat>
            <c:strRef>
              <c:f>利润!$D$31:$M$31</c:f>
              <c:strCache>
                <c:ptCount val="10"/>
                <c:pt idx="0">
                  <c:v>09Q1</c:v>
                </c:pt>
                <c:pt idx="1">
                  <c:v>09Q2</c:v>
                </c:pt>
                <c:pt idx="2">
                  <c:v>09Q3</c:v>
                </c:pt>
                <c:pt idx="3">
                  <c:v>09Q4</c:v>
                </c:pt>
                <c:pt idx="4">
                  <c:v>10Q1</c:v>
                </c:pt>
                <c:pt idx="5">
                  <c:v>10Q2</c:v>
                </c:pt>
                <c:pt idx="6">
                  <c:v>10Q3</c:v>
                </c:pt>
                <c:pt idx="7">
                  <c:v>10Q4</c:v>
                </c:pt>
                <c:pt idx="8">
                  <c:v>11Q1</c:v>
                </c:pt>
                <c:pt idx="9">
                  <c:v>11Q2</c:v>
                </c:pt>
              </c:strCache>
            </c:strRef>
          </c:cat>
          <c:val>
            <c:numRef>
              <c:f>利润!$D$39:$M$39</c:f>
              <c:numCache>
                <c:formatCode>0.0%</c:formatCode>
                <c:ptCount val="10"/>
                <c:pt idx="0">
                  <c:v>0.89131684876365525</c:v>
                </c:pt>
                <c:pt idx="1">
                  <c:v>0.86494782074892573</c:v>
                </c:pt>
                <c:pt idx="2">
                  <c:v>0.84814323607427333</c:v>
                </c:pt>
                <c:pt idx="3">
                  <c:v>0.85997466279156465</c:v>
                </c:pt>
                <c:pt idx="4">
                  <c:v>0.86036307321689764</c:v>
                </c:pt>
                <c:pt idx="5">
                  <c:v>0.86094920899250804</c:v>
                </c:pt>
                <c:pt idx="6">
                  <c:v>0.87421874999999949</c:v>
                </c:pt>
                <c:pt idx="7">
                  <c:v>0.89791666666666659</c:v>
                </c:pt>
                <c:pt idx="8">
                  <c:v>0.90311877903118787</c:v>
                </c:pt>
              </c:numCache>
            </c:numRef>
          </c:val>
        </c:ser>
        <c:ser>
          <c:idx val="8"/>
          <c:order val="8"/>
          <c:tx>
            <c:strRef>
              <c:f>利润!$C$40</c:f>
              <c:strCache>
                <c:ptCount val="1"/>
                <c:pt idx="0">
                  <c:v>九城</c:v>
                </c:pt>
              </c:strCache>
            </c:strRef>
          </c:tx>
          <c:cat>
            <c:strRef>
              <c:f>利润!$D$31:$M$31</c:f>
              <c:strCache>
                <c:ptCount val="10"/>
                <c:pt idx="0">
                  <c:v>09Q1</c:v>
                </c:pt>
                <c:pt idx="1">
                  <c:v>09Q2</c:v>
                </c:pt>
                <c:pt idx="2">
                  <c:v>09Q3</c:v>
                </c:pt>
                <c:pt idx="3">
                  <c:v>09Q4</c:v>
                </c:pt>
                <c:pt idx="4">
                  <c:v>10Q1</c:v>
                </c:pt>
                <c:pt idx="5">
                  <c:v>10Q2</c:v>
                </c:pt>
                <c:pt idx="6">
                  <c:v>10Q3</c:v>
                </c:pt>
                <c:pt idx="7">
                  <c:v>10Q4</c:v>
                </c:pt>
                <c:pt idx="8">
                  <c:v>11Q1</c:v>
                </c:pt>
                <c:pt idx="9">
                  <c:v>11Q2</c:v>
                </c:pt>
              </c:strCache>
            </c:strRef>
          </c:cat>
          <c:val>
            <c:numRef>
              <c:f>利润!$D$40:$M$40</c:f>
            </c:numRef>
          </c:val>
        </c:ser>
        <c:marker val="1"/>
        <c:axId val="34125312"/>
        <c:axId val="34126848"/>
      </c:lineChart>
      <c:catAx>
        <c:axId val="34125312"/>
        <c:scaling>
          <c:orientation val="minMax"/>
        </c:scaling>
        <c:axPos val="b"/>
        <c:tickLblPos val="nextTo"/>
        <c:crossAx val="34126848"/>
        <c:crosses val="autoZero"/>
        <c:auto val="1"/>
        <c:lblAlgn val="ctr"/>
        <c:lblOffset val="100"/>
      </c:catAx>
      <c:valAx>
        <c:axId val="34126848"/>
        <c:scaling>
          <c:orientation val="minMax"/>
          <c:max val="1"/>
          <c:min val="0.5"/>
        </c:scaling>
        <c:axPos val="l"/>
        <c:majorGridlines/>
        <c:numFmt formatCode="0.0%" sourceLinked="1"/>
        <c:tickLblPos val="nextTo"/>
        <c:crossAx val="34125312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860032" y="836713"/>
            <a:ext cx="3595936" cy="1368152"/>
          </a:xfrm>
        </p:spPr>
        <p:txBody>
          <a:bodyPr>
            <a:normAutofit/>
          </a:bodyPr>
          <a:lstStyle>
            <a:lvl1pPr>
              <a:defRPr sz="1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 descr="487388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15328" y="256348"/>
            <a:ext cx="1363586" cy="436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PPT简洁背景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PPT简洁背景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7704" y="1948829"/>
            <a:ext cx="5730430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腾讯</a:t>
            </a:r>
            <a:r>
              <a:rPr lang="en-US" altLang="zh-CN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Q1</a:t>
            </a:r>
            <a:r>
              <a:rPr lang="zh-CN" alt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Q2</a:t>
            </a:r>
            <a:r>
              <a:rPr lang="zh-CN" alt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财报分析</a:t>
            </a:r>
            <a:endParaRPr lang="zh-CN" altLang="en-US" sz="32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9"/>
          <p:cNvSpPr txBox="1">
            <a:spLocks noChangeArrowheads="1"/>
          </p:cNvSpPr>
          <p:nvPr/>
        </p:nvSpPr>
        <p:spPr bwMode="auto">
          <a:xfrm>
            <a:off x="2780350" y="2734647"/>
            <a:ext cx="4857784" cy="42862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研究数据均来自 新浪上市公司频道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79712" y="2564904"/>
            <a:ext cx="5515521" cy="28462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9"/>
          <p:cNvSpPr txBox="1">
            <a:spLocks noChangeArrowheads="1"/>
          </p:cNvSpPr>
          <p:nvPr/>
        </p:nvSpPr>
        <p:spPr bwMode="auto">
          <a:xfrm>
            <a:off x="2780350" y="3091837"/>
            <a:ext cx="4857784" cy="35719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数据分析</a:t>
            </a:r>
            <a:r>
              <a:rPr lang="en-US" altLang="zh-CN" sz="1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1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马</a:t>
            </a:r>
            <a:r>
              <a:rPr lang="zh-CN" altLang="en-US" sz="1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恩驰</a:t>
            </a:r>
            <a:endParaRPr lang="en-US" altLang="zh-CN" sz="1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algn="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1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2011-8-19</a:t>
            </a:r>
            <a:endParaRPr lang="zh-CN" altLang="en-US" sz="1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0" name="图片 5" descr="www.ooosu.com__027_1600x1200_ooosu.com.png"/>
          <p:cNvPicPr>
            <a:picLocks noChangeAspect="1"/>
          </p:cNvPicPr>
          <p:nvPr/>
        </p:nvPicPr>
        <p:blipFill>
          <a:blip r:embed="rId2"/>
          <a:srcRect l="4286" t="2856" b="7143"/>
          <a:stretch>
            <a:fillRect/>
          </a:stretch>
        </p:blipFill>
        <p:spPr bwMode="auto">
          <a:xfrm>
            <a:off x="2123728" y="2668909"/>
            <a:ext cx="2570038" cy="24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3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66667E-6 -6.38298E-7 L -0.00173 -0.05712 " pathEditMode="relative" rAng="0" ptsTypes="AA">
                                      <p:cBhvr>
                                        <p:cTn id="14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9"/>
                                    </p:animMotion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8"/>
          <p:cNvGrpSpPr>
            <a:grpSpLocks/>
          </p:cNvGrpSpPr>
          <p:nvPr/>
        </p:nvGrpSpPr>
        <p:grpSpPr bwMode="auto">
          <a:xfrm flipH="1">
            <a:off x="-36512" y="260648"/>
            <a:ext cx="1656184" cy="395287"/>
            <a:chOff x="-1063369" y="2389435"/>
            <a:chExt cx="1098170" cy="428235"/>
          </a:xfrm>
        </p:grpSpPr>
        <p:sp>
          <p:nvSpPr>
            <p:cNvPr id="5" name="圆角矩形 4"/>
            <p:cNvSpPr/>
            <p:nvPr/>
          </p:nvSpPr>
          <p:spPr>
            <a:xfrm>
              <a:off x="-1063369" y="2389435"/>
              <a:ext cx="1071796" cy="42823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  <a:alpha val="61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  <a:alpha val="52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893460" y="2511811"/>
              <a:ext cx="928261" cy="30096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1887190" y="1378099"/>
            <a:ext cx="4845050" cy="50800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lnSpc>
                <a:spcPct val="120000"/>
              </a:lnSpc>
              <a:buFontTx/>
              <a:buChar char="•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主要财务信息        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1887190" y="1378099"/>
            <a:ext cx="792163" cy="5080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19050" algn="ctr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" name="WordArt 5"/>
          <p:cNvSpPr>
            <a:spLocks noChangeArrowheads="1" noChangeShapeType="1" noTextEdit="1"/>
          </p:cNvSpPr>
          <p:nvPr/>
        </p:nvSpPr>
        <p:spPr bwMode="auto">
          <a:xfrm>
            <a:off x="2030065" y="1520974"/>
            <a:ext cx="504825" cy="25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01</a:t>
            </a:r>
            <a:endParaRPr lang="zh-CN" altLang="en-US" sz="1400" kern="10" spc="-7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1887190" y="2271539"/>
            <a:ext cx="4845050" cy="50800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lnSpc>
                <a:spcPct val="120000"/>
              </a:lnSpc>
              <a:buFontTx/>
              <a:buChar char="•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产品概况               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1887190" y="2246139"/>
            <a:ext cx="792163" cy="5080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19050" algn="ctr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7" name="WordArt 5"/>
          <p:cNvSpPr>
            <a:spLocks noChangeArrowheads="1" noChangeShapeType="1" noTextEdit="1"/>
          </p:cNvSpPr>
          <p:nvPr/>
        </p:nvSpPr>
        <p:spPr bwMode="auto">
          <a:xfrm>
            <a:off x="2030065" y="2414414"/>
            <a:ext cx="504825" cy="25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02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1887190" y="3179688"/>
            <a:ext cx="4845050" cy="50800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lnSpc>
                <a:spcPct val="120000"/>
              </a:lnSpc>
              <a:buFontTx/>
              <a:buChar char="•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毛利率走势           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1887190" y="3154288"/>
            <a:ext cx="792163" cy="5080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19050" algn="ctr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" name="WordArt 5"/>
          <p:cNvSpPr>
            <a:spLocks noChangeArrowheads="1" noChangeShapeType="1" noTextEdit="1"/>
          </p:cNvSpPr>
          <p:nvPr/>
        </p:nvSpPr>
        <p:spPr bwMode="auto">
          <a:xfrm>
            <a:off x="1863998" y="4063603"/>
            <a:ext cx="504825" cy="25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03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1873523" y="4073128"/>
            <a:ext cx="4845050" cy="50800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algn="ctr">
              <a:lnSpc>
                <a:spcPct val="120000"/>
              </a:lnSpc>
              <a:buFontTx/>
              <a:buChar char="•"/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其他信息              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auto">
          <a:xfrm>
            <a:off x="1873523" y="4047728"/>
            <a:ext cx="792163" cy="508000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 w="19050" algn="ctr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5" name="WordArt 5"/>
          <p:cNvSpPr>
            <a:spLocks noChangeArrowheads="1" noChangeShapeType="1" noTextEdit="1"/>
          </p:cNvSpPr>
          <p:nvPr/>
        </p:nvSpPr>
        <p:spPr bwMode="auto">
          <a:xfrm>
            <a:off x="2016398" y="4216003"/>
            <a:ext cx="504825" cy="25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04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6" name="WordArt 5"/>
          <p:cNvSpPr>
            <a:spLocks noChangeArrowheads="1" noChangeShapeType="1" noTextEdit="1"/>
          </p:cNvSpPr>
          <p:nvPr/>
        </p:nvSpPr>
        <p:spPr bwMode="auto">
          <a:xfrm>
            <a:off x="2007840" y="3306688"/>
            <a:ext cx="504825" cy="25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03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 Black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8"/>
          <p:cNvGrpSpPr>
            <a:grpSpLocks/>
          </p:cNvGrpSpPr>
          <p:nvPr/>
        </p:nvGrpSpPr>
        <p:grpSpPr bwMode="auto">
          <a:xfrm flipH="1">
            <a:off x="-36512" y="260648"/>
            <a:ext cx="2160240" cy="395287"/>
            <a:chOff x="-1063369" y="2389435"/>
            <a:chExt cx="1098170" cy="428235"/>
          </a:xfrm>
        </p:grpSpPr>
        <p:sp>
          <p:nvSpPr>
            <p:cNvPr id="5" name="圆角矩形 4"/>
            <p:cNvSpPr/>
            <p:nvPr/>
          </p:nvSpPr>
          <p:spPr>
            <a:xfrm>
              <a:off x="-1063369" y="2389435"/>
              <a:ext cx="1071796" cy="42823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  <a:alpha val="61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  <a:alpha val="52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主要财务表现</a:t>
              </a:r>
              <a:endPara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893460" y="2511811"/>
              <a:ext cx="928261" cy="30096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39552" y="1052736"/>
          <a:ext cx="7992890" cy="32403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936104"/>
                <a:gridCol w="662474"/>
                <a:gridCol w="799289"/>
                <a:gridCol w="799289"/>
                <a:gridCol w="799289"/>
                <a:gridCol w="799289"/>
                <a:gridCol w="799289"/>
                <a:gridCol w="799289"/>
                <a:gridCol w="799289"/>
                <a:gridCol w="799289"/>
              </a:tblGrid>
              <a:tr h="4050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项目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往期数据 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11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  <a:r>
                        <a:rPr lang="zh-CN" altLang="en-US" sz="11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zh-CN" altLang="en-US" sz="1100" b="1" u="none" strike="noStrike" dirty="0" smtClean="0">
                          <a:latin typeface="微软雅黑" pitchFamily="34" charset="-122"/>
                          <a:ea typeface="微软雅黑" pitchFamily="34" charset="-122"/>
                        </a:rPr>
                        <a:t>第一季度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11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  <a:r>
                        <a:rPr lang="zh-CN" altLang="en-US" sz="11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zh-CN" altLang="en-US" sz="1100" b="1" u="none" strike="noStrike" dirty="0" smtClean="0">
                          <a:latin typeface="微软雅黑" pitchFamily="34" charset="-122"/>
                          <a:ea typeface="微软雅黑" pitchFamily="34" charset="-122"/>
                        </a:rPr>
                        <a:t>第二季度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</a:tr>
              <a:tr h="4050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单位：亿</a:t>
                      </a:r>
                      <a:r>
                        <a:rPr 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RMB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10Q1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10Q2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10Q4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11Q1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环比增长</a:t>
                      </a:r>
                      <a:b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</a:b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-</a:t>
                      </a:r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为下降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同比增长</a:t>
                      </a:r>
                      <a:b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</a:b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-</a:t>
                      </a:r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为下降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11Q2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环比增长</a:t>
                      </a:r>
                      <a:b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</a:b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-</a:t>
                      </a:r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为下降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同比增长</a:t>
                      </a:r>
                      <a:b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</a:b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-</a:t>
                      </a:r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为下降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总收入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42.26 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46.69 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55.24 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63.38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14.7%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50.0%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67.39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6.3%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44.3%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互联网增值服务收入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33.87 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35.82 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43.84 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52.51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19.8%</a:t>
                      </a:r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55.0%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53.87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2.6%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50.4%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移动及电信增值服务收入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6.18 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6.74 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  </a:t>
                      </a:r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7.29 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7.78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6.8%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25.8%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7.94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2.1%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17.8%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网络广告业务收入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2.04 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3.98 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  </a:t>
                      </a:r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3.88 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2.81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-27.6%</a:t>
                      </a:r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37.5%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5.12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82.4%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28.9%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毛利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28.98 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31.86 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36.92 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41.45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12.3%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43.0%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44.07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6.3%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38.3%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0504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期内盈利</a:t>
                      </a:r>
                      <a:endParaRPr lang="zh-CN" altLang="en-US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18.02 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19.31 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22.13 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28.84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latin typeface="微软雅黑" pitchFamily="34" charset="-122"/>
                          <a:ea typeface="微软雅黑" pitchFamily="34" charset="-122"/>
                        </a:rPr>
                        <a:t>30.3%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60.0%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     </a:t>
                      </a:r>
                      <a:r>
                        <a:rPr lang="en-US" altLang="zh-CN" sz="1000" b="1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23.43 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-18.8%</a:t>
                      </a:r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latin typeface="微软雅黑" pitchFamily="34" charset="-122"/>
                          <a:ea typeface="微软雅黑" pitchFamily="34" charset="-122"/>
                        </a:rPr>
                        <a:t>21.3%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5536" y="4365104"/>
            <a:ext cx="835292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Q1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总收入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63.38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亿，环比增长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14.7%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，同比增长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50%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Q2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总收入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67.39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亿，环比增长放缓，仅为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6.3%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，同比增长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44.3%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。 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作为主要收入来源的互联网增值服务收入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Q1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Q2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分别为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52.51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53.87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亿，环比分别增长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19.8%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2.6%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期内盈利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Q1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28.84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亿，环比增长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30.3%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Q2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23.43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亿，环比下降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18.8%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。 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100" dirty="0" smtClean="0"/>
              <a:t/>
            </a:r>
            <a:br>
              <a:rPr lang="en-US" altLang="zh-CN" sz="1100" dirty="0" smtClean="0"/>
            </a:br>
            <a:endParaRPr lang="zh-CN" altLang="en-US" sz="1100" dirty="0"/>
          </a:p>
        </p:txBody>
      </p:sp>
      <p:pic>
        <p:nvPicPr>
          <p:cNvPr id="15" name="图片 16" descr="www.3lian.com__008.png"/>
          <p:cNvPicPr>
            <a:picLocks noChangeAspect="1"/>
          </p:cNvPicPr>
          <p:nvPr/>
        </p:nvPicPr>
        <p:blipFill>
          <a:blip r:embed="rId2">
            <a:lum bright="-10000" contrast="20000"/>
            <a:grayscl/>
          </a:blip>
          <a:srcRect l="22403" t="1888" r="20999" b="-37"/>
          <a:stretch>
            <a:fillRect/>
          </a:stretch>
        </p:blipFill>
        <p:spPr bwMode="auto">
          <a:xfrm>
            <a:off x="7236296" y="4797152"/>
            <a:ext cx="1440160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8"/>
          <p:cNvGrpSpPr>
            <a:grpSpLocks/>
          </p:cNvGrpSpPr>
          <p:nvPr/>
        </p:nvGrpSpPr>
        <p:grpSpPr bwMode="auto">
          <a:xfrm flipH="1">
            <a:off x="-36512" y="260648"/>
            <a:ext cx="2160240" cy="395287"/>
            <a:chOff x="-1063369" y="2389435"/>
            <a:chExt cx="1098170" cy="428235"/>
          </a:xfrm>
        </p:grpSpPr>
        <p:sp>
          <p:nvSpPr>
            <p:cNvPr id="5" name="圆角矩形 4"/>
            <p:cNvSpPr/>
            <p:nvPr/>
          </p:nvSpPr>
          <p:spPr>
            <a:xfrm>
              <a:off x="-1063369" y="2389435"/>
              <a:ext cx="1071796" cy="42823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  <a:alpha val="61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  <a:alpha val="52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主要财务表现</a:t>
              </a:r>
              <a:endPara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893460" y="2511811"/>
              <a:ext cx="928261" cy="30096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7" name="图表 6"/>
          <p:cNvGraphicFramePr/>
          <p:nvPr/>
        </p:nvGraphicFramePr>
        <p:xfrm>
          <a:off x="251520" y="1340768"/>
          <a:ext cx="4176464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395536" y="908720"/>
            <a:ext cx="3816424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季度总收入及增长趋势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4644008" y="1340769"/>
          <a:ext cx="3960440" cy="2664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/>
          <p:cNvSpPr/>
          <p:nvPr/>
        </p:nvSpPr>
        <p:spPr>
          <a:xfrm>
            <a:off x="4788024" y="908720"/>
            <a:ext cx="3744416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腾讯收入结构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6" name="肘形连接符 35"/>
          <p:cNvCxnSpPr/>
          <p:nvPr/>
        </p:nvCxnSpPr>
        <p:spPr>
          <a:xfrm rot="5400000" flipH="1" flipV="1">
            <a:off x="2591780" y="3104964"/>
            <a:ext cx="1152128" cy="792088"/>
          </a:xfrm>
          <a:prstGeom prst="bentConnector3">
            <a:avLst>
              <a:gd name="adj1" fmla="val 13492"/>
            </a:avLst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圆角矩形标注 45"/>
          <p:cNvSpPr/>
          <p:nvPr/>
        </p:nvSpPr>
        <p:spPr>
          <a:xfrm>
            <a:off x="611560" y="4077072"/>
            <a:ext cx="2880320" cy="1008112"/>
          </a:xfrm>
          <a:prstGeom prst="wedgeRoundRectCallout">
            <a:avLst>
              <a:gd name="adj1" fmla="val 23911"/>
              <a:gd name="adj2" fmla="val -6539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Q1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总收入环比上升主要因为在春节假期和学生寒假期间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穿越火线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 《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地下城与勇士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 《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七雄争霸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等几款网络游戏商业化的提升。</a:t>
            </a:r>
            <a:endParaRPr lang="zh-CN" altLang="en-US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" name="Picture 119" descr="C:\Program Files\Microsoft Resource DVD Artwork\DVD_ART\Artwork_Imagery\Shapes and Graphics\Arrows - arrow\Curved\arrow 1 yellow Curved Arrow Smal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2265652">
            <a:off x="2267607" y="1751539"/>
            <a:ext cx="1353361" cy="2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8" name="TextBox 47"/>
          <p:cNvSpPr txBox="1"/>
          <p:nvPr/>
        </p:nvSpPr>
        <p:spPr>
          <a:xfrm>
            <a:off x="467544" y="5229200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自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09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Q4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以来，受网游行业不景气影响，导致总收入同比逐步下降。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04048" y="407707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从收入结构来看，互联网增值服务和广告收入增长明显且占比一直在提高。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7544" y="1367190"/>
            <a:ext cx="2880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亿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148064" y="1412776"/>
            <a:ext cx="2880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亿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2" name="图片 51" descr="www.laoluo.org_春季班常见问题及上课地点_tbyhf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 flipH="1">
            <a:off x="7380312" y="3477511"/>
            <a:ext cx="1368152" cy="160767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8"/>
          <p:cNvGrpSpPr>
            <a:grpSpLocks/>
          </p:cNvGrpSpPr>
          <p:nvPr/>
        </p:nvGrpSpPr>
        <p:grpSpPr bwMode="auto">
          <a:xfrm flipH="1">
            <a:off x="-36512" y="260648"/>
            <a:ext cx="2160240" cy="395287"/>
            <a:chOff x="-1063369" y="2389435"/>
            <a:chExt cx="1098170" cy="428235"/>
          </a:xfrm>
        </p:grpSpPr>
        <p:sp>
          <p:nvSpPr>
            <p:cNvPr id="5" name="圆角矩形 4"/>
            <p:cNvSpPr/>
            <p:nvPr/>
          </p:nvSpPr>
          <p:spPr>
            <a:xfrm>
              <a:off x="-1063369" y="2389435"/>
              <a:ext cx="1071796" cy="42823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  <a:alpha val="61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  <a:alpha val="52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产品概况</a:t>
              </a:r>
              <a:endPara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893460" y="2511811"/>
              <a:ext cx="928261" cy="30096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95536" y="908720"/>
            <a:ext cx="3816424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活跃帐户数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8024" y="908720"/>
            <a:ext cx="3744416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最高同时在线帐户数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16016" y="4327936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活跃帐户数环比增长较平稳，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Q2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突破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亿。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最高同时在线帐户数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Q1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Q2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基本持平，为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1.37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亿。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游戏最高同时在线帐户数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Q1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达到历史高峰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770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万，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Q2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季度微降至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750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万。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536" y="3645024"/>
            <a:ext cx="3744416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游戏 最高同时在线帐户数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6" name="图表 15"/>
          <p:cNvGraphicFramePr/>
          <p:nvPr/>
        </p:nvGraphicFramePr>
        <p:xfrm>
          <a:off x="251520" y="1340768"/>
          <a:ext cx="4032448" cy="2314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图表 17"/>
          <p:cNvGraphicFramePr/>
          <p:nvPr/>
        </p:nvGraphicFramePr>
        <p:xfrm>
          <a:off x="4572000" y="1340768"/>
          <a:ext cx="410445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251520" y="4149080"/>
          <a:ext cx="4104456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83568" y="1412776"/>
            <a:ext cx="2880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亿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76056" y="1412776"/>
            <a:ext cx="2880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亿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1560" y="4031486"/>
            <a:ext cx="2880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图片 42" descr="www.laoluo.org_教师介绍_AboutUs.png"/>
          <p:cNvPicPr>
            <a:picLocks noChangeAspect="1"/>
          </p:cNvPicPr>
          <p:nvPr/>
        </p:nvPicPr>
        <p:blipFill>
          <a:blip r:embed="rId5">
            <a:lum contrast="20000"/>
          </a:blip>
          <a:srcRect l="52783" t="6409" r="4701" b="14633"/>
          <a:stretch>
            <a:fillRect/>
          </a:stretch>
        </p:blipFill>
        <p:spPr bwMode="auto">
          <a:xfrm>
            <a:off x="7524328" y="5373216"/>
            <a:ext cx="1101477" cy="1102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8"/>
          <p:cNvGrpSpPr>
            <a:grpSpLocks/>
          </p:cNvGrpSpPr>
          <p:nvPr/>
        </p:nvGrpSpPr>
        <p:grpSpPr bwMode="auto">
          <a:xfrm flipH="1">
            <a:off x="-36512" y="260648"/>
            <a:ext cx="2160240" cy="395287"/>
            <a:chOff x="-1063369" y="2389435"/>
            <a:chExt cx="1098170" cy="428235"/>
          </a:xfrm>
        </p:grpSpPr>
        <p:sp>
          <p:nvSpPr>
            <p:cNvPr id="5" name="圆角矩形 4"/>
            <p:cNvSpPr/>
            <p:nvPr/>
          </p:nvSpPr>
          <p:spPr>
            <a:xfrm>
              <a:off x="-1063369" y="2389435"/>
              <a:ext cx="1071796" cy="42823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  <a:alpha val="61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  <a:alpha val="52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毛利率走势</a:t>
              </a:r>
              <a:endPara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893460" y="2511811"/>
              <a:ext cx="928261" cy="30096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33" name="图表 32"/>
          <p:cNvGraphicFramePr/>
          <p:nvPr/>
        </p:nvGraphicFramePr>
        <p:xfrm>
          <a:off x="1403648" y="1340768"/>
          <a:ext cx="5760639" cy="3257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6228184" y="1830016"/>
            <a:ext cx="533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b="1" dirty="0" smtClean="0">
                <a:latin typeface="微软雅黑" pitchFamily="34" charset="-122"/>
                <a:ea typeface="微软雅黑" pitchFamily="34" charset="-122"/>
              </a:rPr>
              <a:t>网龙</a:t>
            </a:r>
            <a:endParaRPr lang="zh-CN" altLang="en-US" sz="9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84168" y="2060848"/>
            <a:ext cx="533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b="1" dirty="0" smtClean="0">
                <a:latin typeface="微软雅黑" pitchFamily="34" charset="-122"/>
                <a:ea typeface="微软雅黑" pitchFamily="34" charset="-122"/>
              </a:rPr>
              <a:t>金山</a:t>
            </a:r>
            <a:endParaRPr lang="zh-CN" altLang="en-US" sz="9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60232" y="2204864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巨人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58880" y="1988840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畅游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012160" y="2276872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完美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98840" y="3429000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盛大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86455" y="3086254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网易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32240" y="316739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腾讯</a:t>
            </a:r>
            <a:endParaRPr lang="zh-CN" altLang="en-US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691680" y="908720"/>
            <a:ext cx="5328592" cy="432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毛利率走势表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11760" y="4975546"/>
            <a:ext cx="475252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占有游戏市场份额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75%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的腾讯、网易、盛大，因为业务的多元化，致使其毛利率低于其他小公司。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123728" y="2708920"/>
            <a:ext cx="5112568" cy="108012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 descr="www.laoluo.org_春季班常见问题及上课地点_tbyhf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 flipH="1">
            <a:off x="5868144" y="4365104"/>
            <a:ext cx="1368152" cy="160767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8"/>
          <p:cNvGrpSpPr>
            <a:grpSpLocks/>
          </p:cNvGrpSpPr>
          <p:nvPr/>
        </p:nvGrpSpPr>
        <p:grpSpPr bwMode="auto">
          <a:xfrm flipH="1">
            <a:off x="-36512" y="260648"/>
            <a:ext cx="2160240" cy="395287"/>
            <a:chOff x="-1063369" y="2389435"/>
            <a:chExt cx="1098170" cy="428235"/>
          </a:xfrm>
        </p:grpSpPr>
        <p:sp>
          <p:nvSpPr>
            <p:cNvPr id="5" name="圆角矩形 4"/>
            <p:cNvSpPr/>
            <p:nvPr/>
          </p:nvSpPr>
          <p:spPr>
            <a:xfrm>
              <a:off x="-1063369" y="2389435"/>
              <a:ext cx="1071796" cy="428235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  <a:alpha val="61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  <a:alpha val="52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其他信息</a:t>
              </a:r>
              <a:endPara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893460" y="2511811"/>
              <a:ext cx="928261" cy="30096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11560" y="908720"/>
            <a:ext cx="172819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空间收入明细</a:t>
            </a:r>
            <a:endParaRPr lang="zh-CN" altLang="en-US" sz="12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1560" y="1316668"/>
            <a:ext cx="68407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目前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空间的主要收入还是来自月费，不过来自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空间和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朋友的道具收入也在增加。而在这两种业务中，主要收入还是来自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空间。在收入方面，实际上第二季度预订费收入有所下降，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道具收入则大幅上升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，增幅超过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1560" y="2282652"/>
            <a:ext cx="172819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、腾讯微博情况     </a:t>
            </a:r>
            <a:endParaRPr lang="zh-CN" altLang="en-US" sz="12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1560" y="2714700"/>
            <a:ext cx="684076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微博业务取得了明显进展。无论是在用户数还是在用户活跃程度。在短时间内吸引了大量微博用户，他们的活跃程度需要一定时间才能提升，腾讯目前没有微博创收计划，主要着重在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增强用户体验方面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9" name="矩形 28"/>
          <p:cNvSpPr/>
          <p:nvPr/>
        </p:nvSpPr>
        <p:spPr>
          <a:xfrm>
            <a:off x="611560" y="3573016"/>
            <a:ext cx="172819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、腾讯</a:t>
            </a:r>
            <a:r>
              <a:rPr lang="en-US" altLang="zh-CN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 sz="1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苹果</a:t>
            </a:r>
            <a:endParaRPr lang="zh-CN" altLang="en-US" sz="12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1560" y="4005064"/>
            <a:ext cx="684076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腾讯正在与苹果公司合作，确保我们的应用能够进入苹果商店，有时我们确实需要根据苹果的要求来作出改变。目前进展比较顺利。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在移动互联网方面，我们将很多应用放到了移动互联网平台上，尤其是智能手机平台。我们在此方面有两个战略：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一个是将我们现有的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PC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端服务迁移到无线互联平台上，开发这些新的应用。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另一个就是我们在寻找新的机会，开发面向移动互联的应用。</a:t>
            </a:r>
          </a:p>
        </p:txBody>
      </p:sp>
      <p:pic>
        <p:nvPicPr>
          <p:cNvPr id="11" name="图片 10" descr="152345L05-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2424" y="2420889"/>
            <a:ext cx="855843" cy="1224135"/>
          </a:xfrm>
          <a:prstGeom prst="rect">
            <a:avLst/>
          </a:prstGeom>
        </p:spPr>
      </p:pic>
      <p:pic>
        <p:nvPicPr>
          <p:cNvPr id="12" name="图片 11" descr="1774996_231808089406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304" y="4077072"/>
            <a:ext cx="1355984" cy="1355984"/>
          </a:xfrm>
          <a:prstGeom prst="rect">
            <a:avLst/>
          </a:prstGeom>
        </p:spPr>
      </p:pic>
      <p:pic>
        <p:nvPicPr>
          <p:cNvPr id="13" name="图片 12" descr="14259522320167501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328" y="908720"/>
            <a:ext cx="864096" cy="12961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758</Words>
  <Application>Microsoft Office PowerPoint</Application>
  <PresentationFormat>全屏显示(4:3)</PresentationFormat>
  <Paragraphs>131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ecma</cp:lastModifiedBy>
  <cp:revision>37</cp:revision>
  <dcterms:modified xsi:type="dcterms:W3CDTF">2011-09-02T08:29:37Z</dcterms:modified>
</cp:coreProperties>
</file>