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3" r:id="rId2"/>
    <p:sldId id="275" r:id="rId3"/>
    <p:sldId id="276" r:id="rId4"/>
    <p:sldId id="277" r:id="rId5"/>
    <p:sldId id="278" r:id="rId6"/>
    <p:sldId id="280" r:id="rId7"/>
    <p:sldId id="282" r:id="rId8"/>
    <p:sldId id="279" r:id="rId9"/>
    <p:sldId id="284" r:id="rId10"/>
    <p:sldId id="286" r:id="rId11"/>
    <p:sldId id="285" r:id="rId12"/>
    <p:sldId id="287" r:id="rId13"/>
    <p:sldId id="289" r:id="rId14"/>
    <p:sldId id="290" r:id="rId15"/>
    <p:sldId id="288" r:id="rId16"/>
  </p:sldIdLst>
  <p:sldSz cx="9144000" cy="6858000" type="screen4x3"/>
  <p:notesSz cx="6858000" cy="9144000"/>
  <p:embeddedFontLst>
    <p:embeddedFont>
      <p:font typeface="方正粗倩简体" pitchFamily="65" charset="-12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微软雅黑" pitchFamily="34" charset="-122"/>
      <p:regular r:id="rId22"/>
      <p:bold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48B1FE"/>
    <a:srgbClr val="FFC319"/>
    <a:srgbClr val="9DD0FE"/>
    <a:srgbClr val="FFE3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359" autoAdjust="0"/>
  </p:normalViewPr>
  <p:slideViewPr>
    <p:cSldViewPr showGuides="1">
      <p:cViewPr>
        <p:scale>
          <a:sx n="73" d="100"/>
          <a:sy n="73" d="100"/>
        </p:scale>
        <p:origin x="-10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720898736119268"/>
          <c:y val="0.15987871717957267"/>
          <c:w val="0.80995471402648378"/>
          <c:h val="0.5833556031311836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>
              <a:solidFill>
                <a:srgbClr val="48B1F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numRef>
              <c:f>Sheet1!$A$2:$A$201</c:f>
              <c:numCache>
                <c:formatCode>General</c:formatCode>
                <c:ptCount val="200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  <c:pt idx="3">
                  <c:v>2000</c:v>
                </c:pt>
                <c:pt idx="4">
                  <c:v>2500</c:v>
                </c:pt>
                <c:pt idx="5">
                  <c:v>3000</c:v>
                </c:pt>
                <c:pt idx="6">
                  <c:v>3500</c:v>
                </c:pt>
                <c:pt idx="7">
                  <c:v>4000</c:v>
                </c:pt>
                <c:pt idx="8">
                  <c:v>4500</c:v>
                </c:pt>
                <c:pt idx="9">
                  <c:v>5000</c:v>
                </c:pt>
                <c:pt idx="10">
                  <c:v>5500</c:v>
                </c:pt>
                <c:pt idx="11">
                  <c:v>6000</c:v>
                </c:pt>
                <c:pt idx="12">
                  <c:v>6500</c:v>
                </c:pt>
                <c:pt idx="13">
                  <c:v>7000</c:v>
                </c:pt>
                <c:pt idx="14">
                  <c:v>7500</c:v>
                </c:pt>
                <c:pt idx="15">
                  <c:v>8000</c:v>
                </c:pt>
                <c:pt idx="16">
                  <c:v>8500</c:v>
                </c:pt>
                <c:pt idx="17">
                  <c:v>9000</c:v>
                </c:pt>
                <c:pt idx="18">
                  <c:v>9500</c:v>
                </c:pt>
                <c:pt idx="19">
                  <c:v>10000</c:v>
                </c:pt>
                <c:pt idx="20">
                  <c:v>10500</c:v>
                </c:pt>
                <c:pt idx="21">
                  <c:v>11000</c:v>
                </c:pt>
                <c:pt idx="22">
                  <c:v>11500</c:v>
                </c:pt>
                <c:pt idx="23">
                  <c:v>12000</c:v>
                </c:pt>
                <c:pt idx="24">
                  <c:v>12500</c:v>
                </c:pt>
                <c:pt idx="25">
                  <c:v>13000</c:v>
                </c:pt>
                <c:pt idx="26">
                  <c:v>13500</c:v>
                </c:pt>
                <c:pt idx="27">
                  <c:v>14000</c:v>
                </c:pt>
                <c:pt idx="28">
                  <c:v>14500</c:v>
                </c:pt>
                <c:pt idx="29">
                  <c:v>15000</c:v>
                </c:pt>
                <c:pt idx="30">
                  <c:v>15500</c:v>
                </c:pt>
                <c:pt idx="31">
                  <c:v>16000</c:v>
                </c:pt>
                <c:pt idx="32">
                  <c:v>16500</c:v>
                </c:pt>
                <c:pt idx="33">
                  <c:v>17000</c:v>
                </c:pt>
                <c:pt idx="34">
                  <c:v>17500</c:v>
                </c:pt>
                <c:pt idx="35">
                  <c:v>18000</c:v>
                </c:pt>
                <c:pt idx="36">
                  <c:v>18500</c:v>
                </c:pt>
                <c:pt idx="37">
                  <c:v>19000</c:v>
                </c:pt>
                <c:pt idx="38">
                  <c:v>19500</c:v>
                </c:pt>
                <c:pt idx="39">
                  <c:v>20000</c:v>
                </c:pt>
                <c:pt idx="40">
                  <c:v>20500</c:v>
                </c:pt>
                <c:pt idx="41">
                  <c:v>21000</c:v>
                </c:pt>
                <c:pt idx="42">
                  <c:v>21500</c:v>
                </c:pt>
                <c:pt idx="43">
                  <c:v>22000</c:v>
                </c:pt>
                <c:pt idx="44">
                  <c:v>22500</c:v>
                </c:pt>
                <c:pt idx="45">
                  <c:v>23000</c:v>
                </c:pt>
                <c:pt idx="46">
                  <c:v>23500</c:v>
                </c:pt>
                <c:pt idx="47">
                  <c:v>24000</c:v>
                </c:pt>
                <c:pt idx="48">
                  <c:v>24500</c:v>
                </c:pt>
                <c:pt idx="49">
                  <c:v>25000</c:v>
                </c:pt>
                <c:pt idx="50">
                  <c:v>25500</c:v>
                </c:pt>
                <c:pt idx="51">
                  <c:v>26000</c:v>
                </c:pt>
                <c:pt idx="52">
                  <c:v>26500</c:v>
                </c:pt>
                <c:pt idx="53">
                  <c:v>27000</c:v>
                </c:pt>
                <c:pt idx="54">
                  <c:v>27500</c:v>
                </c:pt>
                <c:pt idx="55">
                  <c:v>28000</c:v>
                </c:pt>
                <c:pt idx="56">
                  <c:v>28500</c:v>
                </c:pt>
                <c:pt idx="57">
                  <c:v>29000</c:v>
                </c:pt>
                <c:pt idx="58">
                  <c:v>29500</c:v>
                </c:pt>
                <c:pt idx="59">
                  <c:v>30000</c:v>
                </c:pt>
                <c:pt idx="60">
                  <c:v>30500</c:v>
                </c:pt>
                <c:pt idx="61">
                  <c:v>31000</c:v>
                </c:pt>
                <c:pt idx="62">
                  <c:v>31500</c:v>
                </c:pt>
                <c:pt idx="63">
                  <c:v>32000</c:v>
                </c:pt>
                <c:pt idx="64">
                  <c:v>32500</c:v>
                </c:pt>
                <c:pt idx="65">
                  <c:v>33000</c:v>
                </c:pt>
                <c:pt idx="66">
                  <c:v>33500</c:v>
                </c:pt>
                <c:pt idx="67">
                  <c:v>34000</c:v>
                </c:pt>
                <c:pt idx="68">
                  <c:v>34500</c:v>
                </c:pt>
                <c:pt idx="69">
                  <c:v>35000</c:v>
                </c:pt>
                <c:pt idx="70">
                  <c:v>35500</c:v>
                </c:pt>
                <c:pt idx="71">
                  <c:v>36000</c:v>
                </c:pt>
                <c:pt idx="72">
                  <c:v>36500</c:v>
                </c:pt>
                <c:pt idx="73">
                  <c:v>37000</c:v>
                </c:pt>
                <c:pt idx="74">
                  <c:v>37500</c:v>
                </c:pt>
                <c:pt idx="75">
                  <c:v>38000</c:v>
                </c:pt>
                <c:pt idx="76">
                  <c:v>38500</c:v>
                </c:pt>
                <c:pt idx="77">
                  <c:v>39000</c:v>
                </c:pt>
                <c:pt idx="78">
                  <c:v>39500</c:v>
                </c:pt>
                <c:pt idx="79">
                  <c:v>40000</c:v>
                </c:pt>
                <c:pt idx="80">
                  <c:v>40500</c:v>
                </c:pt>
                <c:pt idx="81">
                  <c:v>41000</c:v>
                </c:pt>
                <c:pt idx="82">
                  <c:v>41500</c:v>
                </c:pt>
                <c:pt idx="83">
                  <c:v>42000</c:v>
                </c:pt>
                <c:pt idx="84">
                  <c:v>42500</c:v>
                </c:pt>
                <c:pt idx="85">
                  <c:v>43000</c:v>
                </c:pt>
                <c:pt idx="86">
                  <c:v>43500</c:v>
                </c:pt>
                <c:pt idx="87">
                  <c:v>44000</c:v>
                </c:pt>
                <c:pt idx="88">
                  <c:v>44500</c:v>
                </c:pt>
                <c:pt idx="89">
                  <c:v>45000</c:v>
                </c:pt>
                <c:pt idx="90">
                  <c:v>45500</c:v>
                </c:pt>
                <c:pt idx="91">
                  <c:v>46000</c:v>
                </c:pt>
                <c:pt idx="92">
                  <c:v>46500</c:v>
                </c:pt>
                <c:pt idx="93">
                  <c:v>47000</c:v>
                </c:pt>
                <c:pt idx="94">
                  <c:v>47500</c:v>
                </c:pt>
                <c:pt idx="95">
                  <c:v>48000</c:v>
                </c:pt>
                <c:pt idx="96">
                  <c:v>48500</c:v>
                </c:pt>
                <c:pt idx="97">
                  <c:v>49000</c:v>
                </c:pt>
                <c:pt idx="98">
                  <c:v>49500</c:v>
                </c:pt>
                <c:pt idx="99">
                  <c:v>50000</c:v>
                </c:pt>
                <c:pt idx="100">
                  <c:v>50500</c:v>
                </c:pt>
                <c:pt idx="101">
                  <c:v>51000</c:v>
                </c:pt>
                <c:pt idx="102">
                  <c:v>51500</c:v>
                </c:pt>
                <c:pt idx="103">
                  <c:v>52000</c:v>
                </c:pt>
                <c:pt idx="104">
                  <c:v>52500</c:v>
                </c:pt>
                <c:pt idx="105">
                  <c:v>53000</c:v>
                </c:pt>
                <c:pt idx="106">
                  <c:v>53500</c:v>
                </c:pt>
                <c:pt idx="107">
                  <c:v>54000</c:v>
                </c:pt>
                <c:pt idx="108">
                  <c:v>54500</c:v>
                </c:pt>
                <c:pt idx="109">
                  <c:v>55000</c:v>
                </c:pt>
                <c:pt idx="110">
                  <c:v>55500</c:v>
                </c:pt>
                <c:pt idx="111">
                  <c:v>56000</c:v>
                </c:pt>
                <c:pt idx="112">
                  <c:v>56500</c:v>
                </c:pt>
                <c:pt idx="113">
                  <c:v>57000</c:v>
                </c:pt>
                <c:pt idx="114">
                  <c:v>57500</c:v>
                </c:pt>
                <c:pt idx="115">
                  <c:v>58000</c:v>
                </c:pt>
                <c:pt idx="116">
                  <c:v>58500</c:v>
                </c:pt>
                <c:pt idx="117">
                  <c:v>59000</c:v>
                </c:pt>
                <c:pt idx="118">
                  <c:v>59500</c:v>
                </c:pt>
                <c:pt idx="119">
                  <c:v>60000</c:v>
                </c:pt>
                <c:pt idx="120">
                  <c:v>60500</c:v>
                </c:pt>
                <c:pt idx="121">
                  <c:v>61000</c:v>
                </c:pt>
                <c:pt idx="122">
                  <c:v>61500</c:v>
                </c:pt>
                <c:pt idx="123">
                  <c:v>62000</c:v>
                </c:pt>
                <c:pt idx="124">
                  <c:v>62500</c:v>
                </c:pt>
                <c:pt idx="125">
                  <c:v>63000</c:v>
                </c:pt>
                <c:pt idx="126">
                  <c:v>63500</c:v>
                </c:pt>
                <c:pt idx="127">
                  <c:v>64000</c:v>
                </c:pt>
                <c:pt idx="128">
                  <c:v>64500</c:v>
                </c:pt>
                <c:pt idx="129">
                  <c:v>65000</c:v>
                </c:pt>
                <c:pt idx="130">
                  <c:v>65500</c:v>
                </c:pt>
                <c:pt idx="131">
                  <c:v>66000</c:v>
                </c:pt>
                <c:pt idx="132">
                  <c:v>66500</c:v>
                </c:pt>
                <c:pt idx="133">
                  <c:v>67000</c:v>
                </c:pt>
                <c:pt idx="134">
                  <c:v>67500</c:v>
                </c:pt>
                <c:pt idx="135">
                  <c:v>68000</c:v>
                </c:pt>
                <c:pt idx="136">
                  <c:v>68500</c:v>
                </c:pt>
                <c:pt idx="137">
                  <c:v>69000</c:v>
                </c:pt>
                <c:pt idx="138">
                  <c:v>69500</c:v>
                </c:pt>
                <c:pt idx="139">
                  <c:v>70000</c:v>
                </c:pt>
                <c:pt idx="140">
                  <c:v>70500</c:v>
                </c:pt>
                <c:pt idx="141">
                  <c:v>71000</c:v>
                </c:pt>
                <c:pt idx="142">
                  <c:v>71500</c:v>
                </c:pt>
                <c:pt idx="143">
                  <c:v>72000</c:v>
                </c:pt>
                <c:pt idx="144">
                  <c:v>72500</c:v>
                </c:pt>
                <c:pt idx="145">
                  <c:v>73000</c:v>
                </c:pt>
                <c:pt idx="146">
                  <c:v>73500</c:v>
                </c:pt>
                <c:pt idx="147">
                  <c:v>74000</c:v>
                </c:pt>
                <c:pt idx="148">
                  <c:v>74500</c:v>
                </c:pt>
                <c:pt idx="149">
                  <c:v>75000</c:v>
                </c:pt>
                <c:pt idx="150">
                  <c:v>75500</c:v>
                </c:pt>
                <c:pt idx="151">
                  <c:v>76000</c:v>
                </c:pt>
                <c:pt idx="152">
                  <c:v>76500</c:v>
                </c:pt>
                <c:pt idx="153">
                  <c:v>77000</c:v>
                </c:pt>
                <c:pt idx="154">
                  <c:v>77500</c:v>
                </c:pt>
                <c:pt idx="155">
                  <c:v>78000</c:v>
                </c:pt>
                <c:pt idx="156">
                  <c:v>78500</c:v>
                </c:pt>
                <c:pt idx="157">
                  <c:v>79000</c:v>
                </c:pt>
                <c:pt idx="158">
                  <c:v>79500</c:v>
                </c:pt>
                <c:pt idx="159">
                  <c:v>80000</c:v>
                </c:pt>
                <c:pt idx="160">
                  <c:v>80500</c:v>
                </c:pt>
                <c:pt idx="161">
                  <c:v>81000</c:v>
                </c:pt>
                <c:pt idx="162">
                  <c:v>81500</c:v>
                </c:pt>
                <c:pt idx="163">
                  <c:v>82000</c:v>
                </c:pt>
                <c:pt idx="164">
                  <c:v>82500</c:v>
                </c:pt>
                <c:pt idx="165">
                  <c:v>83000</c:v>
                </c:pt>
                <c:pt idx="166">
                  <c:v>83500</c:v>
                </c:pt>
                <c:pt idx="167">
                  <c:v>84000</c:v>
                </c:pt>
                <c:pt idx="168">
                  <c:v>84500</c:v>
                </c:pt>
                <c:pt idx="169">
                  <c:v>85000</c:v>
                </c:pt>
                <c:pt idx="170">
                  <c:v>85500</c:v>
                </c:pt>
                <c:pt idx="171">
                  <c:v>86000</c:v>
                </c:pt>
                <c:pt idx="172">
                  <c:v>86500</c:v>
                </c:pt>
                <c:pt idx="173">
                  <c:v>87000</c:v>
                </c:pt>
                <c:pt idx="174">
                  <c:v>87500</c:v>
                </c:pt>
                <c:pt idx="175">
                  <c:v>88000</c:v>
                </c:pt>
                <c:pt idx="176">
                  <c:v>88500</c:v>
                </c:pt>
                <c:pt idx="177">
                  <c:v>89000</c:v>
                </c:pt>
                <c:pt idx="178">
                  <c:v>89500</c:v>
                </c:pt>
                <c:pt idx="179">
                  <c:v>90000</c:v>
                </c:pt>
                <c:pt idx="180">
                  <c:v>90500</c:v>
                </c:pt>
                <c:pt idx="181">
                  <c:v>91000</c:v>
                </c:pt>
                <c:pt idx="182">
                  <c:v>91500</c:v>
                </c:pt>
                <c:pt idx="183">
                  <c:v>92000</c:v>
                </c:pt>
                <c:pt idx="184">
                  <c:v>92500</c:v>
                </c:pt>
                <c:pt idx="185">
                  <c:v>93000</c:v>
                </c:pt>
                <c:pt idx="186">
                  <c:v>93500</c:v>
                </c:pt>
                <c:pt idx="187">
                  <c:v>94000</c:v>
                </c:pt>
                <c:pt idx="188">
                  <c:v>94500</c:v>
                </c:pt>
                <c:pt idx="189">
                  <c:v>95000</c:v>
                </c:pt>
                <c:pt idx="190">
                  <c:v>95500</c:v>
                </c:pt>
                <c:pt idx="191">
                  <c:v>96000</c:v>
                </c:pt>
                <c:pt idx="192">
                  <c:v>96500</c:v>
                </c:pt>
                <c:pt idx="193">
                  <c:v>97000</c:v>
                </c:pt>
                <c:pt idx="194">
                  <c:v>97500</c:v>
                </c:pt>
                <c:pt idx="195">
                  <c:v>98000</c:v>
                </c:pt>
                <c:pt idx="196">
                  <c:v>98500</c:v>
                </c:pt>
                <c:pt idx="197">
                  <c:v>99000</c:v>
                </c:pt>
                <c:pt idx="198">
                  <c:v>99500</c:v>
                </c:pt>
                <c:pt idx="199">
                  <c:v>100000</c:v>
                </c:pt>
              </c:numCache>
            </c:numRef>
          </c:cat>
          <c:val>
            <c:numRef>
              <c:f>Sheet1!$B$2:$B$201</c:f>
              <c:numCache>
                <c:formatCode>General</c:formatCode>
                <c:ptCount val="200"/>
                <c:pt idx="0">
                  <c:v>15</c:v>
                </c:pt>
                <c:pt idx="1">
                  <c:v>30</c:v>
                </c:pt>
                <c:pt idx="2">
                  <c:v>45</c:v>
                </c:pt>
                <c:pt idx="3">
                  <c:v>95</c:v>
                </c:pt>
                <c:pt idx="4">
                  <c:v>145</c:v>
                </c:pt>
                <c:pt idx="5">
                  <c:v>195</c:v>
                </c:pt>
                <c:pt idx="6">
                  <c:v>245</c:v>
                </c:pt>
                <c:pt idx="7">
                  <c:v>295</c:v>
                </c:pt>
                <c:pt idx="8">
                  <c:v>345</c:v>
                </c:pt>
                <c:pt idx="9">
                  <c:v>445</c:v>
                </c:pt>
                <c:pt idx="10">
                  <c:v>545</c:v>
                </c:pt>
                <c:pt idx="11">
                  <c:v>645</c:v>
                </c:pt>
                <c:pt idx="12">
                  <c:v>745</c:v>
                </c:pt>
                <c:pt idx="13">
                  <c:v>845</c:v>
                </c:pt>
                <c:pt idx="14">
                  <c:v>945</c:v>
                </c:pt>
                <c:pt idx="15">
                  <c:v>1045</c:v>
                </c:pt>
                <c:pt idx="16">
                  <c:v>1145</c:v>
                </c:pt>
                <c:pt idx="17">
                  <c:v>1245</c:v>
                </c:pt>
                <c:pt idx="18">
                  <c:v>1370</c:v>
                </c:pt>
                <c:pt idx="19">
                  <c:v>1495</c:v>
                </c:pt>
                <c:pt idx="20">
                  <c:v>1620</c:v>
                </c:pt>
                <c:pt idx="21">
                  <c:v>1745</c:v>
                </c:pt>
                <c:pt idx="22">
                  <c:v>1870</c:v>
                </c:pt>
                <c:pt idx="23">
                  <c:v>1995</c:v>
                </c:pt>
                <c:pt idx="24">
                  <c:v>2120</c:v>
                </c:pt>
                <c:pt idx="25">
                  <c:v>2245</c:v>
                </c:pt>
                <c:pt idx="26">
                  <c:v>2370</c:v>
                </c:pt>
                <c:pt idx="27">
                  <c:v>2495</c:v>
                </c:pt>
                <c:pt idx="28">
                  <c:v>2620</c:v>
                </c:pt>
                <c:pt idx="29">
                  <c:v>2745</c:v>
                </c:pt>
                <c:pt idx="30">
                  <c:v>2870</c:v>
                </c:pt>
                <c:pt idx="31">
                  <c:v>2995</c:v>
                </c:pt>
                <c:pt idx="32">
                  <c:v>3120</c:v>
                </c:pt>
                <c:pt idx="33">
                  <c:v>3245</c:v>
                </c:pt>
                <c:pt idx="34">
                  <c:v>3370</c:v>
                </c:pt>
                <c:pt idx="35">
                  <c:v>3495</c:v>
                </c:pt>
                <c:pt idx="36">
                  <c:v>3620</c:v>
                </c:pt>
                <c:pt idx="37">
                  <c:v>3745</c:v>
                </c:pt>
                <c:pt idx="38">
                  <c:v>3870</c:v>
                </c:pt>
                <c:pt idx="39">
                  <c:v>3995</c:v>
                </c:pt>
                <c:pt idx="40">
                  <c:v>4120</c:v>
                </c:pt>
                <c:pt idx="41">
                  <c:v>4245</c:v>
                </c:pt>
                <c:pt idx="42">
                  <c:v>4370</c:v>
                </c:pt>
                <c:pt idx="43">
                  <c:v>4495</c:v>
                </c:pt>
                <c:pt idx="44">
                  <c:v>4620</c:v>
                </c:pt>
                <c:pt idx="45">
                  <c:v>4745</c:v>
                </c:pt>
                <c:pt idx="46">
                  <c:v>4870</c:v>
                </c:pt>
                <c:pt idx="47">
                  <c:v>4995</c:v>
                </c:pt>
                <c:pt idx="48">
                  <c:v>5120</c:v>
                </c:pt>
                <c:pt idx="49">
                  <c:v>5245</c:v>
                </c:pt>
                <c:pt idx="50">
                  <c:v>5370</c:v>
                </c:pt>
                <c:pt idx="51">
                  <c:v>5495</c:v>
                </c:pt>
                <c:pt idx="52">
                  <c:v>5620</c:v>
                </c:pt>
                <c:pt idx="53">
                  <c:v>5745</c:v>
                </c:pt>
                <c:pt idx="54">
                  <c:v>5870</c:v>
                </c:pt>
                <c:pt idx="55">
                  <c:v>5995</c:v>
                </c:pt>
                <c:pt idx="56">
                  <c:v>6120</c:v>
                </c:pt>
                <c:pt idx="57">
                  <c:v>6245</c:v>
                </c:pt>
                <c:pt idx="58">
                  <c:v>6370</c:v>
                </c:pt>
                <c:pt idx="59">
                  <c:v>6495</c:v>
                </c:pt>
                <c:pt idx="60">
                  <c:v>6620</c:v>
                </c:pt>
                <c:pt idx="61">
                  <c:v>6745</c:v>
                </c:pt>
                <c:pt idx="62">
                  <c:v>6870</c:v>
                </c:pt>
                <c:pt idx="63">
                  <c:v>6995</c:v>
                </c:pt>
                <c:pt idx="64">
                  <c:v>7120</c:v>
                </c:pt>
                <c:pt idx="65">
                  <c:v>7245</c:v>
                </c:pt>
                <c:pt idx="66">
                  <c:v>7370</c:v>
                </c:pt>
                <c:pt idx="67">
                  <c:v>7495</c:v>
                </c:pt>
                <c:pt idx="68">
                  <c:v>7620</c:v>
                </c:pt>
                <c:pt idx="69">
                  <c:v>7745</c:v>
                </c:pt>
                <c:pt idx="70">
                  <c:v>7895</c:v>
                </c:pt>
                <c:pt idx="71">
                  <c:v>8045</c:v>
                </c:pt>
                <c:pt idx="72">
                  <c:v>8195</c:v>
                </c:pt>
                <c:pt idx="73">
                  <c:v>8345</c:v>
                </c:pt>
                <c:pt idx="74">
                  <c:v>8495</c:v>
                </c:pt>
                <c:pt idx="75">
                  <c:v>8645</c:v>
                </c:pt>
                <c:pt idx="76">
                  <c:v>8795</c:v>
                </c:pt>
                <c:pt idx="77">
                  <c:v>8945</c:v>
                </c:pt>
                <c:pt idx="78">
                  <c:v>9095</c:v>
                </c:pt>
                <c:pt idx="79">
                  <c:v>9245</c:v>
                </c:pt>
                <c:pt idx="80">
                  <c:v>9395</c:v>
                </c:pt>
                <c:pt idx="81">
                  <c:v>9545</c:v>
                </c:pt>
                <c:pt idx="82">
                  <c:v>9695</c:v>
                </c:pt>
                <c:pt idx="83">
                  <c:v>9845</c:v>
                </c:pt>
                <c:pt idx="84">
                  <c:v>9995</c:v>
                </c:pt>
                <c:pt idx="85">
                  <c:v>10145</c:v>
                </c:pt>
                <c:pt idx="86">
                  <c:v>10295</c:v>
                </c:pt>
                <c:pt idx="87">
                  <c:v>10445</c:v>
                </c:pt>
                <c:pt idx="88">
                  <c:v>10595</c:v>
                </c:pt>
                <c:pt idx="89">
                  <c:v>10745</c:v>
                </c:pt>
                <c:pt idx="90">
                  <c:v>10895</c:v>
                </c:pt>
                <c:pt idx="91">
                  <c:v>11045</c:v>
                </c:pt>
                <c:pt idx="92">
                  <c:v>11195</c:v>
                </c:pt>
                <c:pt idx="93">
                  <c:v>11345</c:v>
                </c:pt>
                <c:pt idx="94">
                  <c:v>11495</c:v>
                </c:pt>
                <c:pt idx="95">
                  <c:v>11645</c:v>
                </c:pt>
                <c:pt idx="96">
                  <c:v>11795</c:v>
                </c:pt>
                <c:pt idx="97">
                  <c:v>11945</c:v>
                </c:pt>
                <c:pt idx="98">
                  <c:v>12095</c:v>
                </c:pt>
                <c:pt idx="99">
                  <c:v>12245</c:v>
                </c:pt>
                <c:pt idx="100">
                  <c:v>12395</c:v>
                </c:pt>
                <c:pt idx="101">
                  <c:v>12545</c:v>
                </c:pt>
                <c:pt idx="102">
                  <c:v>12695</c:v>
                </c:pt>
                <c:pt idx="103">
                  <c:v>12845</c:v>
                </c:pt>
                <c:pt idx="104">
                  <c:v>12995</c:v>
                </c:pt>
                <c:pt idx="105">
                  <c:v>13145</c:v>
                </c:pt>
                <c:pt idx="106">
                  <c:v>13295</c:v>
                </c:pt>
                <c:pt idx="107">
                  <c:v>13445</c:v>
                </c:pt>
                <c:pt idx="108">
                  <c:v>13595</c:v>
                </c:pt>
                <c:pt idx="109">
                  <c:v>13745</c:v>
                </c:pt>
                <c:pt idx="110">
                  <c:v>13920</c:v>
                </c:pt>
                <c:pt idx="111">
                  <c:v>14095</c:v>
                </c:pt>
                <c:pt idx="112">
                  <c:v>14270</c:v>
                </c:pt>
                <c:pt idx="113">
                  <c:v>14445</c:v>
                </c:pt>
                <c:pt idx="114">
                  <c:v>14620</c:v>
                </c:pt>
                <c:pt idx="115">
                  <c:v>14795</c:v>
                </c:pt>
                <c:pt idx="116">
                  <c:v>14970</c:v>
                </c:pt>
                <c:pt idx="117">
                  <c:v>15145</c:v>
                </c:pt>
                <c:pt idx="118">
                  <c:v>15320</c:v>
                </c:pt>
                <c:pt idx="119">
                  <c:v>15495</c:v>
                </c:pt>
                <c:pt idx="120">
                  <c:v>15670</c:v>
                </c:pt>
                <c:pt idx="121">
                  <c:v>15845</c:v>
                </c:pt>
                <c:pt idx="122">
                  <c:v>16020</c:v>
                </c:pt>
                <c:pt idx="123">
                  <c:v>16195</c:v>
                </c:pt>
                <c:pt idx="124">
                  <c:v>16370</c:v>
                </c:pt>
                <c:pt idx="125">
                  <c:v>16545</c:v>
                </c:pt>
                <c:pt idx="126">
                  <c:v>16720</c:v>
                </c:pt>
                <c:pt idx="127">
                  <c:v>16895</c:v>
                </c:pt>
                <c:pt idx="128">
                  <c:v>17070</c:v>
                </c:pt>
                <c:pt idx="129">
                  <c:v>17245</c:v>
                </c:pt>
                <c:pt idx="130">
                  <c:v>17420</c:v>
                </c:pt>
                <c:pt idx="131">
                  <c:v>17595</c:v>
                </c:pt>
                <c:pt idx="132">
                  <c:v>17770</c:v>
                </c:pt>
                <c:pt idx="133">
                  <c:v>17945</c:v>
                </c:pt>
                <c:pt idx="134">
                  <c:v>18120</c:v>
                </c:pt>
                <c:pt idx="135">
                  <c:v>18295</c:v>
                </c:pt>
                <c:pt idx="136">
                  <c:v>18470</c:v>
                </c:pt>
                <c:pt idx="137">
                  <c:v>18645</c:v>
                </c:pt>
                <c:pt idx="138">
                  <c:v>18820</c:v>
                </c:pt>
                <c:pt idx="139">
                  <c:v>18995</c:v>
                </c:pt>
                <c:pt idx="140">
                  <c:v>19170</c:v>
                </c:pt>
                <c:pt idx="141">
                  <c:v>19345</c:v>
                </c:pt>
                <c:pt idx="142">
                  <c:v>19520</c:v>
                </c:pt>
                <c:pt idx="143">
                  <c:v>19695</c:v>
                </c:pt>
                <c:pt idx="144">
                  <c:v>19870</c:v>
                </c:pt>
                <c:pt idx="145">
                  <c:v>20045</c:v>
                </c:pt>
                <c:pt idx="146">
                  <c:v>20220</c:v>
                </c:pt>
                <c:pt idx="147">
                  <c:v>20395</c:v>
                </c:pt>
                <c:pt idx="148">
                  <c:v>20570</c:v>
                </c:pt>
                <c:pt idx="149">
                  <c:v>20745</c:v>
                </c:pt>
                <c:pt idx="150">
                  <c:v>20920</c:v>
                </c:pt>
                <c:pt idx="151">
                  <c:v>21095</c:v>
                </c:pt>
                <c:pt idx="152">
                  <c:v>21270</c:v>
                </c:pt>
                <c:pt idx="153">
                  <c:v>21445</c:v>
                </c:pt>
                <c:pt idx="154">
                  <c:v>21620</c:v>
                </c:pt>
                <c:pt idx="155">
                  <c:v>21795</c:v>
                </c:pt>
                <c:pt idx="156">
                  <c:v>21970</c:v>
                </c:pt>
                <c:pt idx="157">
                  <c:v>22145</c:v>
                </c:pt>
                <c:pt idx="158">
                  <c:v>22320</c:v>
                </c:pt>
                <c:pt idx="159">
                  <c:v>22495</c:v>
                </c:pt>
                <c:pt idx="160">
                  <c:v>22720</c:v>
                </c:pt>
                <c:pt idx="161">
                  <c:v>22945</c:v>
                </c:pt>
                <c:pt idx="162">
                  <c:v>23170</c:v>
                </c:pt>
                <c:pt idx="163">
                  <c:v>23395</c:v>
                </c:pt>
                <c:pt idx="164">
                  <c:v>23620</c:v>
                </c:pt>
                <c:pt idx="165">
                  <c:v>23845</c:v>
                </c:pt>
                <c:pt idx="166">
                  <c:v>24070</c:v>
                </c:pt>
                <c:pt idx="167">
                  <c:v>24295</c:v>
                </c:pt>
                <c:pt idx="168">
                  <c:v>24520</c:v>
                </c:pt>
                <c:pt idx="169">
                  <c:v>24745</c:v>
                </c:pt>
                <c:pt idx="170">
                  <c:v>24970</c:v>
                </c:pt>
                <c:pt idx="171">
                  <c:v>25195</c:v>
                </c:pt>
                <c:pt idx="172">
                  <c:v>25420</c:v>
                </c:pt>
                <c:pt idx="173">
                  <c:v>25645</c:v>
                </c:pt>
                <c:pt idx="174">
                  <c:v>25870</c:v>
                </c:pt>
                <c:pt idx="175">
                  <c:v>26095</c:v>
                </c:pt>
                <c:pt idx="176">
                  <c:v>26320</c:v>
                </c:pt>
                <c:pt idx="177">
                  <c:v>26545</c:v>
                </c:pt>
                <c:pt idx="178">
                  <c:v>26770</c:v>
                </c:pt>
                <c:pt idx="179">
                  <c:v>26995</c:v>
                </c:pt>
                <c:pt idx="180">
                  <c:v>27220</c:v>
                </c:pt>
                <c:pt idx="181">
                  <c:v>27445</c:v>
                </c:pt>
                <c:pt idx="182">
                  <c:v>27670</c:v>
                </c:pt>
                <c:pt idx="183">
                  <c:v>27895</c:v>
                </c:pt>
                <c:pt idx="184">
                  <c:v>28120</c:v>
                </c:pt>
                <c:pt idx="185">
                  <c:v>28345</c:v>
                </c:pt>
                <c:pt idx="186">
                  <c:v>28570</c:v>
                </c:pt>
                <c:pt idx="187">
                  <c:v>28795</c:v>
                </c:pt>
                <c:pt idx="188">
                  <c:v>29020</c:v>
                </c:pt>
                <c:pt idx="189">
                  <c:v>29245</c:v>
                </c:pt>
                <c:pt idx="190">
                  <c:v>29470</c:v>
                </c:pt>
                <c:pt idx="191">
                  <c:v>29695</c:v>
                </c:pt>
                <c:pt idx="192">
                  <c:v>29920</c:v>
                </c:pt>
                <c:pt idx="193">
                  <c:v>30145</c:v>
                </c:pt>
                <c:pt idx="194">
                  <c:v>30370</c:v>
                </c:pt>
                <c:pt idx="195">
                  <c:v>30595</c:v>
                </c:pt>
                <c:pt idx="196">
                  <c:v>30820</c:v>
                </c:pt>
                <c:pt idx="197">
                  <c:v>31045</c:v>
                </c:pt>
                <c:pt idx="198">
                  <c:v>31270</c:v>
                </c:pt>
                <c:pt idx="199">
                  <c:v>31495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085888"/>
        <c:axId val="32087424"/>
      </c:line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ln w="38100">
              <a:solidFill>
                <a:srgbClr val="FFC31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numRef>
              <c:f>Sheet1!$A$2:$A$201</c:f>
              <c:numCache>
                <c:formatCode>General</c:formatCode>
                <c:ptCount val="200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  <c:pt idx="3">
                  <c:v>2000</c:v>
                </c:pt>
                <c:pt idx="4">
                  <c:v>2500</c:v>
                </c:pt>
                <c:pt idx="5">
                  <c:v>3000</c:v>
                </c:pt>
                <c:pt idx="6">
                  <c:v>3500</c:v>
                </c:pt>
                <c:pt idx="7">
                  <c:v>4000</c:v>
                </c:pt>
                <c:pt idx="8">
                  <c:v>4500</c:v>
                </c:pt>
                <c:pt idx="9">
                  <c:v>5000</c:v>
                </c:pt>
                <c:pt idx="10">
                  <c:v>5500</c:v>
                </c:pt>
                <c:pt idx="11">
                  <c:v>6000</c:v>
                </c:pt>
                <c:pt idx="12">
                  <c:v>6500</c:v>
                </c:pt>
                <c:pt idx="13">
                  <c:v>7000</c:v>
                </c:pt>
                <c:pt idx="14">
                  <c:v>7500</c:v>
                </c:pt>
                <c:pt idx="15">
                  <c:v>8000</c:v>
                </c:pt>
                <c:pt idx="16">
                  <c:v>8500</c:v>
                </c:pt>
                <c:pt idx="17">
                  <c:v>9000</c:v>
                </c:pt>
                <c:pt idx="18">
                  <c:v>9500</c:v>
                </c:pt>
                <c:pt idx="19">
                  <c:v>10000</c:v>
                </c:pt>
                <c:pt idx="20">
                  <c:v>10500</c:v>
                </c:pt>
                <c:pt idx="21">
                  <c:v>11000</c:v>
                </c:pt>
                <c:pt idx="22">
                  <c:v>11500</c:v>
                </c:pt>
                <c:pt idx="23">
                  <c:v>12000</c:v>
                </c:pt>
                <c:pt idx="24">
                  <c:v>12500</c:v>
                </c:pt>
                <c:pt idx="25">
                  <c:v>13000</c:v>
                </c:pt>
                <c:pt idx="26">
                  <c:v>13500</c:v>
                </c:pt>
                <c:pt idx="27">
                  <c:v>14000</c:v>
                </c:pt>
                <c:pt idx="28">
                  <c:v>14500</c:v>
                </c:pt>
                <c:pt idx="29">
                  <c:v>15000</c:v>
                </c:pt>
                <c:pt idx="30">
                  <c:v>15500</c:v>
                </c:pt>
                <c:pt idx="31">
                  <c:v>16000</c:v>
                </c:pt>
                <c:pt idx="32">
                  <c:v>16500</c:v>
                </c:pt>
                <c:pt idx="33">
                  <c:v>17000</c:v>
                </c:pt>
                <c:pt idx="34">
                  <c:v>17500</c:v>
                </c:pt>
                <c:pt idx="35">
                  <c:v>18000</c:v>
                </c:pt>
                <c:pt idx="36">
                  <c:v>18500</c:v>
                </c:pt>
                <c:pt idx="37">
                  <c:v>19000</c:v>
                </c:pt>
                <c:pt idx="38">
                  <c:v>19500</c:v>
                </c:pt>
                <c:pt idx="39">
                  <c:v>20000</c:v>
                </c:pt>
                <c:pt idx="40">
                  <c:v>20500</c:v>
                </c:pt>
                <c:pt idx="41">
                  <c:v>21000</c:v>
                </c:pt>
                <c:pt idx="42">
                  <c:v>21500</c:v>
                </c:pt>
                <c:pt idx="43">
                  <c:v>22000</c:v>
                </c:pt>
                <c:pt idx="44">
                  <c:v>22500</c:v>
                </c:pt>
                <c:pt idx="45">
                  <c:v>23000</c:v>
                </c:pt>
                <c:pt idx="46">
                  <c:v>23500</c:v>
                </c:pt>
                <c:pt idx="47">
                  <c:v>24000</c:v>
                </c:pt>
                <c:pt idx="48">
                  <c:v>24500</c:v>
                </c:pt>
                <c:pt idx="49">
                  <c:v>25000</c:v>
                </c:pt>
                <c:pt idx="50">
                  <c:v>25500</c:v>
                </c:pt>
                <c:pt idx="51">
                  <c:v>26000</c:v>
                </c:pt>
                <c:pt idx="52">
                  <c:v>26500</c:v>
                </c:pt>
                <c:pt idx="53">
                  <c:v>27000</c:v>
                </c:pt>
                <c:pt idx="54">
                  <c:v>27500</c:v>
                </c:pt>
                <c:pt idx="55">
                  <c:v>28000</c:v>
                </c:pt>
                <c:pt idx="56">
                  <c:v>28500</c:v>
                </c:pt>
                <c:pt idx="57">
                  <c:v>29000</c:v>
                </c:pt>
                <c:pt idx="58">
                  <c:v>29500</c:v>
                </c:pt>
                <c:pt idx="59">
                  <c:v>30000</c:v>
                </c:pt>
                <c:pt idx="60">
                  <c:v>30500</c:v>
                </c:pt>
                <c:pt idx="61">
                  <c:v>31000</c:v>
                </c:pt>
                <c:pt idx="62">
                  <c:v>31500</c:v>
                </c:pt>
                <c:pt idx="63">
                  <c:v>32000</c:v>
                </c:pt>
                <c:pt idx="64">
                  <c:v>32500</c:v>
                </c:pt>
                <c:pt idx="65">
                  <c:v>33000</c:v>
                </c:pt>
                <c:pt idx="66">
                  <c:v>33500</c:v>
                </c:pt>
                <c:pt idx="67">
                  <c:v>34000</c:v>
                </c:pt>
                <c:pt idx="68">
                  <c:v>34500</c:v>
                </c:pt>
                <c:pt idx="69">
                  <c:v>35000</c:v>
                </c:pt>
                <c:pt idx="70">
                  <c:v>35500</c:v>
                </c:pt>
                <c:pt idx="71">
                  <c:v>36000</c:v>
                </c:pt>
                <c:pt idx="72">
                  <c:v>36500</c:v>
                </c:pt>
                <c:pt idx="73">
                  <c:v>37000</c:v>
                </c:pt>
                <c:pt idx="74">
                  <c:v>37500</c:v>
                </c:pt>
                <c:pt idx="75">
                  <c:v>38000</c:v>
                </c:pt>
                <c:pt idx="76">
                  <c:v>38500</c:v>
                </c:pt>
                <c:pt idx="77">
                  <c:v>39000</c:v>
                </c:pt>
                <c:pt idx="78">
                  <c:v>39500</c:v>
                </c:pt>
                <c:pt idx="79">
                  <c:v>40000</c:v>
                </c:pt>
                <c:pt idx="80">
                  <c:v>40500</c:v>
                </c:pt>
                <c:pt idx="81">
                  <c:v>41000</c:v>
                </c:pt>
                <c:pt idx="82">
                  <c:v>41500</c:v>
                </c:pt>
                <c:pt idx="83">
                  <c:v>42000</c:v>
                </c:pt>
                <c:pt idx="84">
                  <c:v>42500</c:v>
                </c:pt>
                <c:pt idx="85">
                  <c:v>43000</c:v>
                </c:pt>
                <c:pt idx="86">
                  <c:v>43500</c:v>
                </c:pt>
                <c:pt idx="87">
                  <c:v>44000</c:v>
                </c:pt>
                <c:pt idx="88">
                  <c:v>44500</c:v>
                </c:pt>
                <c:pt idx="89">
                  <c:v>45000</c:v>
                </c:pt>
                <c:pt idx="90">
                  <c:v>45500</c:v>
                </c:pt>
                <c:pt idx="91">
                  <c:v>46000</c:v>
                </c:pt>
                <c:pt idx="92">
                  <c:v>46500</c:v>
                </c:pt>
                <c:pt idx="93">
                  <c:v>47000</c:v>
                </c:pt>
                <c:pt idx="94">
                  <c:v>47500</c:v>
                </c:pt>
                <c:pt idx="95">
                  <c:v>48000</c:v>
                </c:pt>
                <c:pt idx="96">
                  <c:v>48500</c:v>
                </c:pt>
                <c:pt idx="97">
                  <c:v>49000</c:v>
                </c:pt>
                <c:pt idx="98">
                  <c:v>49500</c:v>
                </c:pt>
                <c:pt idx="99">
                  <c:v>50000</c:v>
                </c:pt>
                <c:pt idx="100">
                  <c:v>50500</c:v>
                </c:pt>
                <c:pt idx="101">
                  <c:v>51000</c:v>
                </c:pt>
                <c:pt idx="102">
                  <c:v>51500</c:v>
                </c:pt>
                <c:pt idx="103">
                  <c:v>52000</c:v>
                </c:pt>
                <c:pt idx="104">
                  <c:v>52500</c:v>
                </c:pt>
                <c:pt idx="105">
                  <c:v>53000</c:v>
                </c:pt>
                <c:pt idx="106">
                  <c:v>53500</c:v>
                </c:pt>
                <c:pt idx="107">
                  <c:v>54000</c:v>
                </c:pt>
                <c:pt idx="108">
                  <c:v>54500</c:v>
                </c:pt>
                <c:pt idx="109">
                  <c:v>55000</c:v>
                </c:pt>
                <c:pt idx="110">
                  <c:v>55500</c:v>
                </c:pt>
                <c:pt idx="111">
                  <c:v>56000</c:v>
                </c:pt>
                <c:pt idx="112">
                  <c:v>56500</c:v>
                </c:pt>
                <c:pt idx="113">
                  <c:v>57000</c:v>
                </c:pt>
                <c:pt idx="114">
                  <c:v>57500</c:v>
                </c:pt>
                <c:pt idx="115">
                  <c:v>58000</c:v>
                </c:pt>
                <c:pt idx="116">
                  <c:v>58500</c:v>
                </c:pt>
                <c:pt idx="117">
                  <c:v>59000</c:v>
                </c:pt>
                <c:pt idx="118">
                  <c:v>59500</c:v>
                </c:pt>
                <c:pt idx="119">
                  <c:v>60000</c:v>
                </c:pt>
                <c:pt idx="120">
                  <c:v>60500</c:v>
                </c:pt>
                <c:pt idx="121">
                  <c:v>61000</c:v>
                </c:pt>
                <c:pt idx="122">
                  <c:v>61500</c:v>
                </c:pt>
                <c:pt idx="123">
                  <c:v>62000</c:v>
                </c:pt>
                <c:pt idx="124">
                  <c:v>62500</c:v>
                </c:pt>
                <c:pt idx="125">
                  <c:v>63000</c:v>
                </c:pt>
                <c:pt idx="126">
                  <c:v>63500</c:v>
                </c:pt>
                <c:pt idx="127">
                  <c:v>64000</c:v>
                </c:pt>
                <c:pt idx="128">
                  <c:v>64500</c:v>
                </c:pt>
                <c:pt idx="129">
                  <c:v>65000</c:v>
                </c:pt>
                <c:pt idx="130">
                  <c:v>65500</c:v>
                </c:pt>
                <c:pt idx="131">
                  <c:v>66000</c:v>
                </c:pt>
                <c:pt idx="132">
                  <c:v>66500</c:v>
                </c:pt>
                <c:pt idx="133">
                  <c:v>67000</c:v>
                </c:pt>
                <c:pt idx="134">
                  <c:v>67500</c:v>
                </c:pt>
                <c:pt idx="135">
                  <c:v>68000</c:v>
                </c:pt>
                <c:pt idx="136">
                  <c:v>68500</c:v>
                </c:pt>
                <c:pt idx="137">
                  <c:v>69000</c:v>
                </c:pt>
                <c:pt idx="138">
                  <c:v>69500</c:v>
                </c:pt>
                <c:pt idx="139">
                  <c:v>70000</c:v>
                </c:pt>
                <c:pt idx="140">
                  <c:v>70500</c:v>
                </c:pt>
                <c:pt idx="141">
                  <c:v>71000</c:v>
                </c:pt>
                <c:pt idx="142">
                  <c:v>71500</c:v>
                </c:pt>
                <c:pt idx="143">
                  <c:v>72000</c:v>
                </c:pt>
                <c:pt idx="144">
                  <c:v>72500</c:v>
                </c:pt>
                <c:pt idx="145">
                  <c:v>73000</c:v>
                </c:pt>
                <c:pt idx="146">
                  <c:v>73500</c:v>
                </c:pt>
                <c:pt idx="147">
                  <c:v>74000</c:v>
                </c:pt>
                <c:pt idx="148">
                  <c:v>74500</c:v>
                </c:pt>
                <c:pt idx="149">
                  <c:v>75000</c:v>
                </c:pt>
                <c:pt idx="150">
                  <c:v>75500</c:v>
                </c:pt>
                <c:pt idx="151">
                  <c:v>76000</c:v>
                </c:pt>
                <c:pt idx="152">
                  <c:v>76500</c:v>
                </c:pt>
                <c:pt idx="153">
                  <c:v>77000</c:v>
                </c:pt>
                <c:pt idx="154">
                  <c:v>77500</c:v>
                </c:pt>
                <c:pt idx="155">
                  <c:v>78000</c:v>
                </c:pt>
                <c:pt idx="156">
                  <c:v>78500</c:v>
                </c:pt>
                <c:pt idx="157">
                  <c:v>79000</c:v>
                </c:pt>
                <c:pt idx="158">
                  <c:v>79500</c:v>
                </c:pt>
                <c:pt idx="159">
                  <c:v>80000</c:v>
                </c:pt>
                <c:pt idx="160">
                  <c:v>80500</c:v>
                </c:pt>
                <c:pt idx="161">
                  <c:v>81000</c:v>
                </c:pt>
                <c:pt idx="162">
                  <c:v>81500</c:v>
                </c:pt>
                <c:pt idx="163">
                  <c:v>82000</c:v>
                </c:pt>
                <c:pt idx="164">
                  <c:v>82500</c:v>
                </c:pt>
                <c:pt idx="165">
                  <c:v>83000</c:v>
                </c:pt>
                <c:pt idx="166">
                  <c:v>83500</c:v>
                </c:pt>
                <c:pt idx="167">
                  <c:v>84000</c:v>
                </c:pt>
                <c:pt idx="168">
                  <c:v>84500</c:v>
                </c:pt>
                <c:pt idx="169">
                  <c:v>85000</c:v>
                </c:pt>
                <c:pt idx="170">
                  <c:v>85500</c:v>
                </c:pt>
                <c:pt idx="171">
                  <c:v>86000</c:v>
                </c:pt>
                <c:pt idx="172">
                  <c:v>86500</c:v>
                </c:pt>
                <c:pt idx="173">
                  <c:v>87000</c:v>
                </c:pt>
                <c:pt idx="174">
                  <c:v>87500</c:v>
                </c:pt>
                <c:pt idx="175">
                  <c:v>88000</c:v>
                </c:pt>
                <c:pt idx="176">
                  <c:v>88500</c:v>
                </c:pt>
                <c:pt idx="177">
                  <c:v>89000</c:v>
                </c:pt>
                <c:pt idx="178">
                  <c:v>89500</c:v>
                </c:pt>
                <c:pt idx="179">
                  <c:v>90000</c:v>
                </c:pt>
                <c:pt idx="180">
                  <c:v>90500</c:v>
                </c:pt>
                <c:pt idx="181">
                  <c:v>91000</c:v>
                </c:pt>
                <c:pt idx="182">
                  <c:v>91500</c:v>
                </c:pt>
                <c:pt idx="183">
                  <c:v>92000</c:v>
                </c:pt>
                <c:pt idx="184">
                  <c:v>92500</c:v>
                </c:pt>
                <c:pt idx="185">
                  <c:v>93000</c:v>
                </c:pt>
                <c:pt idx="186">
                  <c:v>93500</c:v>
                </c:pt>
                <c:pt idx="187">
                  <c:v>94000</c:v>
                </c:pt>
                <c:pt idx="188">
                  <c:v>94500</c:v>
                </c:pt>
                <c:pt idx="189">
                  <c:v>95000</c:v>
                </c:pt>
                <c:pt idx="190">
                  <c:v>95500</c:v>
                </c:pt>
                <c:pt idx="191">
                  <c:v>96000</c:v>
                </c:pt>
                <c:pt idx="192">
                  <c:v>96500</c:v>
                </c:pt>
                <c:pt idx="193">
                  <c:v>97000</c:v>
                </c:pt>
                <c:pt idx="194">
                  <c:v>97500</c:v>
                </c:pt>
                <c:pt idx="195">
                  <c:v>98000</c:v>
                </c:pt>
                <c:pt idx="196">
                  <c:v>98500</c:v>
                </c:pt>
                <c:pt idx="197">
                  <c:v>99000</c:v>
                </c:pt>
                <c:pt idx="198">
                  <c:v>99500</c:v>
                </c:pt>
                <c:pt idx="199">
                  <c:v>100000</c:v>
                </c:pt>
              </c:numCache>
            </c:numRef>
          </c:cat>
          <c:val>
            <c:numRef>
              <c:f>Sheet1!$C$2:$C$201</c:f>
              <c:numCache>
                <c:formatCode>General</c:formatCode>
                <c:ptCount val="200"/>
                <c:pt idx="0">
                  <c:v>0.03</c:v>
                </c:pt>
                <c:pt idx="1">
                  <c:v>0.03</c:v>
                </c:pt>
                <c:pt idx="2">
                  <c:v>0.03</c:v>
                </c:pt>
                <c:pt idx="3">
                  <c:v>4.7500000000000001E-2</c:v>
                </c:pt>
                <c:pt idx="4">
                  <c:v>5.8000000000000003E-2</c:v>
                </c:pt>
                <c:pt idx="5">
                  <c:v>6.5000000000000002E-2</c:v>
                </c:pt>
                <c:pt idx="6">
                  <c:v>7.0000000000000007E-2</c:v>
                </c:pt>
                <c:pt idx="7">
                  <c:v>7.3749999999999996E-2</c:v>
                </c:pt>
                <c:pt idx="8">
                  <c:v>7.6666666666666661E-2</c:v>
                </c:pt>
                <c:pt idx="9">
                  <c:v>8.8999999999999996E-2</c:v>
                </c:pt>
                <c:pt idx="10">
                  <c:v>9.9090909090909091E-2</c:v>
                </c:pt>
                <c:pt idx="11">
                  <c:v>0.1075</c:v>
                </c:pt>
                <c:pt idx="12">
                  <c:v>0.11461538461538462</c:v>
                </c:pt>
                <c:pt idx="13">
                  <c:v>0.12071428571428572</c:v>
                </c:pt>
                <c:pt idx="14">
                  <c:v>0.126</c:v>
                </c:pt>
                <c:pt idx="15">
                  <c:v>0.13062499999999999</c:v>
                </c:pt>
                <c:pt idx="16">
                  <c:v>0.13470588235294118</c:v>
                </c:pt>
                <c:pt idx="17">
                  <c:v>0.13833333333333334</c:v>
                </c:pt>
                <c:pt idx="18">
                  <c:v>0.14421052631578948</c:v>
                </c:pt>
                <c:pt idx="19">
                  <c:v>0.14949999999999999</c:v>
                </c:pt>
                <c:pt idx="20">
                  <c:v>0.15428571428571428</c:v>
                </c:pt>
                <c:pt idx="21">
                  <c:v>0.15863636363636363</c:v>
                </c:pt>
                <c:pt idx="22">
                  <c:v>0.16260869565217392</c:v>
                </c:pt>
                <c:pt idx="23">
                  <c:v>0.16625000000000001</c:v>
                </c:pt>
                <c:pt idx="24">
                  <c:v>0.1696</c:v>
                </c:pt>
                <c:pt idx="25">
                  <c:v>0.1726923076923077</c:v>
                </c:pt>
                <c:pt idx="26">
                  <c:v>0.17555555555555555</c:v>
                </c:pt>
                <c:pt idx="27">
                  <c:v>0.17821428571428571</c:v>
                </c:pt>
                <c:pt idx="28">
                  <c:v>0.18068965517241378</c:v>
                </c:pt>
                <c:pt idx="29">
                  <c:v>0.183</c:v>
                </c:pt>
                <c:pt idx="30">
                  <c:v>0.18516129032258064</c:v>
                </c:pt>
                <c:pt idx="31">
                  <c:v>0.18718750000000001</c:v>
                </c:pt>
                <c:pt idx="32">
                  <c:v>0.18909090909090909</c:v>
                </c:pt>
                <c:pt idx="33">
                  <c:v>0.19088235294117648</c:v>
                </c:pt>
                <c:pt idx="34">
                  <c:v>0.19257142857142856</c:v>
                </c:pt>
                <c:pt idx="35">
                  <c:v>0.19416666666666665</c:v>
                </c:pt>
                <c:pt idx="36">
                  <c:v>0.19567567567567568</c:v>
                </c:pt>
                <c:pt idx="37">
                  <c:v>0.19710526315789473</c:v>
                </c:pt>
                <c:pt idx="38">
                  <c:v>0.19846153846153847</c:v>
                </c:pt>
                <c:pt idx="39">
                  <c:v>0.19975000000000001</c:v>
                </c:pt>
                <c:pt idx="40">
                  <c:v>0.20097560975609757</c:v>
                </c:pt>
                <c:pt idx="41">
                  <c:v>0.20214285714285715</c:v>
                </c:pt>
                <c:pt idx="42">
                  <c:v>0.20325581395348838</c:v>
                </c:pt>
                <c:pt idx="43">
                  <c:v>0.20431818181818182</c:v>
                </c:pt>
                <c:pt idx="44">
                  <c:v>0.20533333333333334</c:v>
                </c:pt>
                <c:pt idx="45">
                  <c:v>0.20630434782608695</c:v>
                </c:pt>
                <c:pt idx="46">
                  <c:v>0.2072340425531915</c:v>
                </c:pt>
                <c:pt idx="47">
                  <c:v>0.208125</c:v>
                </c:pt>
                <c:pt idx="48">
                  <c:v>0.2089795918367347</c:v>
                </c:pt>
                <c:pt idx="49">
                  <c:v>0.20979999999999999</c:v>
                </c:pt>
                <c:pt idx="50">
                  <c:v>0.21058823529411766</c:v>
                </c:pt>
                <c:pt idx="51">
                  <c:v>0.21134615384615385</c:v>
                </c:pt>
                <c:pt idx="52">
                  <c:v>0.21207547169811319</c:v>
                </c:pt>
                <c:pt idx="53">
                  <c:v>0.21277777777777779</c:v>
                </c:pt>
                <c:pt idx="54">
                  <c:v>0.21345454545454545</c:v>
                </c:pt>
                <c:pt idx="55">
                  <c:v>0.21410714285714286</c:v>
                </c:pt>
                <c:pt idx="56">
                  <c:v>0.21473684210526317</c:v>
                </c:pt>
                <c:pt idx="57">
                  <c:v>0.21534482758620691</c:v>
                </c:pt>
                <c:pt idx="58">
                  <c:v>0.21593220338983052</c:v>
                </c:pt>
                <c:pt idx="59">
                  <c:v>0.2165</c:v>
                </c:pt>
                <c:pt idx="60">
                  <c:v>0.21704918032786885</c:v>
                </c:pt>
                <c:pt idx="61">
                  <c:v>0.21758064516129033</c:v>
                </c:pt>
                <c:pt idx="62">
                  <c:v>0.21809523809523809</c:v>
                </c:pt>
                <c:pt idx="63">
                  <c:v>0.21859375</c:v>
                </c:pt>
                <c:pt idx="64">
                  <c:v>0.21907692307692309</c:v>
                </c:pt>
                <c:pt idx="65">
                  <c:v>0.21954545454545454</c:v>
                </c:pt>
                <c:pt idx="66">
                  <c:v>0.22</c:v>
                </c:pt>
                <c:pt idx="67">
                  <c:v>0.22044117647058822</c:v>
                </c:pt>
                <c:pt idx="68">
                  <c:v>0.22086956521739132</c:v>
                </c:pt>
                <c:pt idx="69">
                  <c:v>0.22128571428571428</c:v>
                </c:pt>
                <c:pt idx="70">
                  <c:v>0.22239436619718309</c:v>
                </c:pt>
                <c:pt idx="71">
                  <c:v>0.22347222222222221</c:v>
                </c:pt>
                <c:pt idx="72">
                  <c:v>0.22452054794520548</c:v>
                </c:pt>
                <c:pt idx="73">
                  <c:v>0.22554054054054054</c:v>
                </c:pt>
                <c:pt idx="74">
                  <c:v>0.22653333333333334</c:v>
                </c:pt>
                <c:pt idx="75">
                  <c:v>0.22750000000000001</c:v>
                </c:pt>
                <c:pt idx="76">
                  <c:v>0.22844155844155845</c:v>
                </c:pt>
                <c:pt idx="77">
                  <c:v>0.22935897435897437</c:v>
                </c:pt>
                <c:pt idx="78">
                  <c:v>0.23025316455696201</c:v>
                </c:pt>
                <c:pt idx="79">
                  <c:v>0.231125</c:v>
                </c:pt>
                <c:pt idx="80">
                  <c:v>0.2319753086419753</c:v>
                </c:pt>
                <c:pt idx="81">
                  <c:v>0.2328048780487805</c:v>
                </c:pt>
                <c:pt idx="82">
                  <c:v>0.23361445783132531</c:v>
                </c:pt>
                <c:pt idx="83">
                  <c:v>0.23440476190476189</c:v>
                </c:pt>
                <c:pt idx="84">
                  <c:v>0.23517647058823529</c:v>
                </c:pt>
                <c:pt idx="85">
                  <c:v>0.23593023255813952</c:v>
                </c:pt>
                <c:pt idx="86">
                  <c:v>0.23666666666666666</c:v>
                </c:pt>
                <c:pt idx="87">
                  <c:v>0.23738636363636365</c:v>
                </c:pt>
                <c:pt idx="88">
                  <c:v>0.23808988764044944</c:v>
                </c:pt>
                <c:pt idx="89">
                  <c:v>0.23877777777777778</c:v>
                </c:pt>
                <c:pt idx="90">
                  <c:v>0.23945054945054944</c:v>
                </c:pt>
                <c:pt idx="91">
                  <c:v>0.24010869565217391</c:v>
                </c:pt>
                <c:pt idx="92">
                  <c:v>0.24075268817204301</c:v>
                </c:pt>
                <c:pt idx="93">
                  <c:v>0.24138297872340425</c:v>
                </c:pt>
                <c:pt idx="94">
                  <c:v>0.24199999999999999</c:v>
                </c:pt>
                <c:pt idx="95">
                  <c:v>0.24260416666666668</c:v>
                </c:pt>
                <c:pt idx="96">
                  <c:v>0.2431958762886598</c:v>
                </c:pt>
                <c:pt idx="97">
                  <c:v>0.24377551020408164</c:v>
                </c:pt>
                <c:pt idx="98">
                  <c:v>0.24434343434343433</c:v>
                </c:pt>
                <c:pt idx="99">
                  <c:v>0.24490000000000001</c:v>
                </c:pt>
                <c:pt idx="100">
                  <c:v>0.24544554455445544</c:v>
                </c:pt>
                <c:pt idx="101">
                  <c:v>0.24598039215686274</c:v>
                </c:pt>
                <c:pt idx="102">
                  <c:v>0.24650485436893205</c:v>
                </c:pt>
                <c:pt idx="103">
                  <c:v>0.24701923076923077</c:v>
                </c:pt>
                <c:pt idx="104">
                  <c:v>0.24752380952380953</c:v>
                </c:pt>
                <c:pt idx="105">
                  <c:v>0.24801886792452829</c:v>
                </c:pt>
                <c:pt idx="106">
                  <c:v>0.24850467289719627</c:v>
                </c:pt>
                <c:pt idx="107">
                  <c:v>0.24898148148148147</c:v>
                </c:pt>
                <c:pt idx="108">
                  <c:v>0.24944954128440366</c:v>
                </c:pt>
                <c:pt idx="109">
                  <c:v>0.24990909090909091</c:v>
                </c:pt>
                <c:pt idx="110">
                  <c:v>0.2508108108108108</c:v>
                </c:pt>
                <c:pt idx="111">
                  <c:v>0.2516964285714286</c:v>
                </c:pt>
                <c:pt idx="112">
                  <c:v>0.25256637168141594</c:v>
                </c:pt>
                <c:pt idx="113">
                  <c:v>0.25342105263157894</c:v>
                </c:pt>
                <c:pt idx="114">
                  <c:v>0.25426086956521737</c:v>
                </c:pt>
                <c:pt idx="115">
                  <c:v>0.2550862068965517</c:v>
                </c:pt>
                <c:pt idx="116">
                  <c:v>0.25589743589743591</c:v>
                </c:pt>
                <c:pt idx="117">
                  <c:v>0.25669491525423727</c:v>
                </c:pt>
                <c:pt idx="118">
                  <c:v>0.25747899159663867</c:v>
                </c:pt>
                <c:pt idx="119">
                  <c:v>0.25824999999999998</c:v>
                </c:pt>
                <c:pt idx="120">
                  <c:v>0.25900826446280995</c:v>
                </c:pt>
                <c:pt idx="121">
                  <c:v>0.25975409836065572</c:v>
                </c:pt>
                <c:pt idx="122">
                  <c:v>0.26048780487804879</c:v>
                </c:pt>
                <c:pt idx="123">
                  <c:v>0.26120967741935486</c:v>
                </c:pt>
                <c:pt idx="124">
                  <c:v>0.26191999999999999</c:v>
                </c:pt>
                <c:pt idx="125">
                  <c:v>0.26261904761904764</c:v>
                </c:pt>
                <c:pt idx="126">
                  <c:v>0.26330708661417324</c:v>
                </c:pt>
                <c:pt idx="127">
                  <c:v>0.26398437499999999</c:v>
                </c:pt>
                <c:pt idx="128">
                  <c:v>0.26465116279069767</c:v>
                </c:pt>
                <c:pt idx="129">
                  <c:v>0.2653076923076923</c:v>
                </c:pt>
                <c:pt idx="130">
                  <c:v>0.26595419847328244</c:v>
                </c:pt>
                <c:pt idx="131">
                  <c:v>0.2665909090909091</c:v>
                </c:pt>
                <c:pt idx="132">
                  <c:v>0.26721804511278197</c:v>
                </c:pt>
                <c:pt idx="133">
                  <c:v>0.26783582089552238</c:v>
                </c:pt>
                <c:pt idx="134">
                  <c:v>0.26844444444444443</c:v>
                </c:pt>
                <c:pt idx="135">
                  <c:v>0.26904411764705882</c:v>
                </c:pt>
                <c:pt idx="136">
                  <c:v>0.26963503649635034</c:v>
                </c:pt>
                <c:pt idx="137">
                  <c:v>0.27021739130434785</c:v>
                </c:pt>
                <c:pt idx="138">
                  <c:v>0.27079136690647482</c:v>
                </c:pt>
                <c:pt idx="139">
                  <c:v>0.27135714285714285</c:v>
                </c:pt>
                <c:pt idx="140">
                  <c:v>0.27191489361702126</c:v>
                </c:pt>
                <c:pt idx="141">
                  <c:v>0.27246478873239438</c:v>
                </c:pt>
                <c:pt idx="142">
                  <c:v>0.27300699300699299</c:v>
                </c:pt>
                <c:pt idx="143">
                  <c:v>0.27354166666666668</c:v>
                </c:pt>
                <c:pt idx="144">
                  <c:v>0.27406896551724136</c:v>
                </c:pt>
                <c:pt idx="145">
                  <c:v>0.27458904109589038</c:v>
                </c:pt>
                <c:pt idx="146">
                  <c:v>0.27510204081632655</c:v>
                </c:pt>
                <c:pt idx="147">
                  <c:v>0.2756081081081081</c:v>
                </c:pt>
                <c:pt idx="148">
                  <c:v>0.27610738255033557</c:v>
                </c:pt>
                <c:pt idx="149">
                  <c:v>0.27660000000000001</c:v>
                </c:pt>
                <c:pt idx="150">
                  <c:v>0.27708609271523177</c:v>
                </c:pt>
                <c:pt idx="151">
                  <c:v>0.27756578947368421</c:v>
                </c:pt>
                <c:pt idx="152">
                  <c:v>0.27803921568627449</c:v>
                </c:pt>
                <c:pt idx="153">
                  <c:v>0.27850649350649348</c:v>
                </c:pt>
                <c:pt idx="154">
                  <c:v>0.27896774193548385</c:v>
                </c:pt>
                <c:pt idx="155">
                  <c:v>0.27942307692307694</c:v>
                </c:pt>
                <c:pt idx="156">
                  <c:v>0.27987261146496817</c:v>
                </c:pt>
                <c:pt idx="157">
                  <c:v>0.2803164556962025</c:v>
                </c:pt>
                <c:pt idx="158">
                  <c:v>0.28075471698113208</c:v>
                </c:pt>
                <c:pt idx="159">
                  <c:v>0.28118749999999998</c:v>
                </c:pt>
                <c:pt idx="160">
                  <c:v>0.28223602484472049</c:v>
                </c:pt>
                <c:pt idx="161">
                  <c:v>0.28327160493827158</c:v>
                </c:pt>
                <c:pt idx="162">
                  <c:v>0.28429447852760736</c:v>
                </c:pt>
                <c:pt idx="163">
                  <c:v>0.28530487804878046</c:v>
                </c:pt>
                <c:pt idx="164">
                  <c:v>0.28630303030303028</c:v>
                </c:pt>
                <c:pt idx="165">
                  <c:v>0.287289156626506</c:v>
                </c:pt>
                <c:pt idx="166">
                  <c:v>0.28826347305389222</c:v>
                </c:pt>
                <c:pt idx="167">
                  <c:v>0.28922619047619047</c:v>
                </c:pt>
                <c:pt idx="168">
                  <c:v>0.29017751479289938</c:v>
                </c:pt>
                <c:pt idx="169">
                  <c:v>0.29111764705882354</c:v>
                </c:pt>
                <c:pt idx="170">
                  <c:v>0.292046783625731</c:v>
                </c:pt>
                <c:pt idx="171">
                  <c:v>0.29296511627906979</c:v>
                </c:pt>
                <c:pt idx="172">
                  <c:v>0.29387283236994222</c:v>
                </c:pt>
                <c:pt idx="173">
                  <c:v>0.29477011494252875</c:v>
                </c:pt>
                <c:pt idx="174">
                  <c:v>0.29565714285714284</c:v>
                </c:pt>
                <c:pt idx="175">
                  <c:v>0.29653409090909089</c:v>
                </c:pt>
                <c:pt idx="176">
                  <c:v>0.29740112994350282</c:v>
                </c:pt>
                <c:pt idx="177">
                  <c:v>0.29825842696629212</c:v>
                </c:pt>
                <c:pt idx="178">
                  <c:v>0.29910614525139667</c:v>
                </c:pt>
                <c:pt idx="179">
                  <c:v>0.29994444444444446</c:v>
                </c:pt>
                <c:pt idx="180">
                  <c:v>0.30077348066298343</c:v>
                </c:pt>
                <c:pt idx="181">
                  <c:v>0.30159340659340661</c:v>
                </c:pt>
                <c:pt idx="182">
                  <c:v>0.30240437158469946</c:v>
                </c:pt>
                <c:pt idx="183">
                  <c:v>0.30320652173913043</c:v>
                </c:pt>
                <c:pt idx="184">
                  <c:v>0.30399999999999999</c:v>
                </c:pt>
                <c:pt idx="185">
                  <c:v>0.30478494623655916</c:v>
                </c:pt>
                <c:pt idx="186">
                  <c:v>0.30556149732620319</c:v>
                </c:pt>
                <c:pt idx="187">
                  <c:v>0.30632978723404253</c:v>
                </c:pt>
                <c:pt idx="188">
                  <c:v>0.30708994708994708</c:v>
                </c:pt>
                <c:pt idx="189">
                  <c:v>0.30784210526315792</c:v>
                </c:pt>
                <c:pt idx="190">
                  <c:v>0.30858638743455497</c:v>
                </c:pt>
                <c:pt idx="191">
                  <c:v>0.30932291666666667</c:v>
                </c:pt>
                <c:pt idx="192">
                  <c:v>0.31005181347150257</c:v>
                </c:pt>
                <c:pt idx="193">
                  <c:v>0.31077319587628865</c:v>
                </c:pt>
                <c:pt idx="194">
                  <c:v>0.31148717948717947</c:v>
                </c:pt>
                <c:pt idx="195">
                  <c:v>0.3121938775510204</c:v>
                </c:pt>
                <c:pt idx="196">
                  <c:v>0.31289340101522845</c:v>
                </c:pt>
                <c:pt idx="197">
                  <c:v>0.31358585858585858</c:v>
                </c:pt>
                <c:pt idx="198">
                  <c:v>0.3142713567839196</c:v>
                </c:pt>
                <c:pt idx="199">
                  <c:v>0.31495000000000001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094848"/>
        <c:axId val="32093312"/>
      </c:lineChart>
      <c:catAx>
        <c:axId val="32085888"/>
        <c:scaling>
          <c:orientation val="minMax"/>
        </c:scaling>
        <c:delete val="0"/>
        <c:axPos val="b"/>
        <c:numFmt formatCode="0.0,\k" sourceLinked="0"/>
        <c:majorTickMark val="out"/>
        <c:minorTickMark val="none"/>
        <c:tickLblPos val="nextTo"/>
        <c:txPr>
          <a:bodyPr/>
          <a:lstStyle/>
          <a:p>
            <a:pPr>
              <a:defRPr i="1"/>
            </a:pPr>
            <a:endParaRPr lang="zh-CN"/>
          </a:p>
        </c:txPr>
        <c:crossAx val="32087424"/>
        <c:crosses val="autoZero"/>
        <c:auto val="1"/>
        <c:lblAlgn val="ctr"/>
        <c:lblOffset val="100"/>
        <c:tickLblSkip val="20"/>
        <c:tickMarkSkip val="20"/>
        <c:noMultiLvlLbl val="0"/>
      </c:catAx>
      <c:valAx>
        <c:axId val="32087424"/>
        <c:scaling>
          <c:orientation val="minMax"/>
        </c:scaling>
        <c:delete val="0"/>
        <c:axPos val="l"/>
        <c:numFmt formatCode="0.0,\k" sourceLinked="0"/>
        <c:majorTickMark val="out"/>
        <c:minorTickMark val="none"/>
        <c:tickLblPos val="nextTo"/>
        <c:txPr>
          <a:bodyPr/>
          <a:lstStyle/>
          <a:p>
            <a:pPr>
              <a:defRPr b="1" i="1">
                <a:solidFill>
                  <a:srgbClr val="48B1FE"/>
                </a:solidFill>
              </a:defRPr>
            </a:pPr>
            <a:endParaRPr lang="zh-CN"/>
          </a:p>
        </c:txPr>
        <c:crossAx val="32085888"/>
        <c:crosses val="autoZero"/>
        <c:crossBetween val="between"/>
      </c:valAx>
      <c:valAx>
        <c:axId val="32093312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b="1" i="1">
                <a:solidFill>
                  <a:srgbClr val="FFC319"/>
                </a:solidFill>
              </a:defRPr>
            </a:pPr>
            <a:endParaRPr lang="zh-CN"/>
          </a:p>
        </c:txPr>
        <c:crossAx val="32094848"/>
        <c:crosses val="max"/>
        <c:crossBetween val="between"/>
      </c:valAx>
      <c:catAx>
        <c:axId val="320948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2093312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40B066F6-A7F0-4443-8ACF-0351506631F4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2011/11/15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DDC2CEDE-C038-47FF-AF84-717509F51F31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40B066F6-A7F0-4443-8ACF-0351506631F4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2011/11/15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DDC2CEDE-C038-47FF-AF84-717509F51F31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40B066F6-A7F0-4443-8ACF-0351506631F4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2011/11/15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DDC2CEDE-C038-47FF-AF84-717509F51F31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40B066F6-A7F0-4443-8ACF-0351506631F4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2011/11/15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DDC2CEDE-C038-47FF-AF84-717509F51F31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40B066F6-A7F0-4443-8ACF-0351506631F4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2011/11/15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DDC2CEDE-C038-47FF-AF84-717509F51F31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40B066F6-A7F0-4443-8ACF-0351506631F4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2011/11/15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DDC2CEDE-C038-47FF-AF84-717509F51F31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40B066F6-A7F0-4443-8ACF-0351506631F4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2011/11/15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DDC2CEDE-C038-47FF-AF84-717509F51F31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40B066F6-A7F0-4443-8ACF-0351506631F4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2011/11/15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DDC2CEDE-C038-47FF-AF84-717509F51F31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40B066F6-A7F0-4443-8ACF-0351506631F4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2011/11/15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DDC2CEDE-C038-47FF-AF84-717509F51F31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40B066F6-A7F0-4443-8ACF-0351506631F4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2011/11/15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DDC2CEDE-C038-47FF-AF84-717509F51F31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40B066F6-A7F0-4443-8ACF-0351506631F4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2011/11/15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DDC2CEDE-C038-47FF-AF84-717509F51F31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40B066F6-A7F0-4443-8ACF-0351506631F4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rtl="0"/>
              <a:t>2011/11/15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zh-CN" altLang="en-US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DDC2CEDE-C038-47FF-AF84-717509F51F31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rtl="0"/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angji\Desktop\5571639487_47458d2713_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59" y="0"/>
            <a:ext cx="912524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68934" y="791068"/>
            <a:ext cx="65368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个税公式的前世今生</a:t>
            </a:r>
            <a:endParaRPr lang="zh-CN" altLang="en-US" sz="5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6" name="矩形 5"/>
          <p:cNvSpPr/>
          <p:nvPr/>
        </p:nvSpPr>
        <p:spPr>
          <a:xfrm rot="852461">
            <a:off x="2985285" y="2343194"/>
            <a:ext cx="5814063" cy="1877437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 algn="r">
              <a:spcBef>
                <a:spcPts val="1200"/>
              </a:spcBef>
            </a:pP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个税计算公式的来历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spcBef>
                <a:spcPts val="1200"/>
              </a:spcBef>
            </a:pP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超额累进费率的原理</a:t>
            </a:r>
            <a:endParaRPr lang="en-US" altLang="zh-CN" sz="3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spcBef>
                <a:spcPts val="1200"/>
              </a:spcBef>
            </a:pP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费率万能公式的应用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885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447688" y="1939905"/>
            <a:ext cx="6113413" cy="158750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Pentagon 12"/>
          <p:cNvSpPr>
            <a:spLocks noChangeArrowheads="1"/>
          </p:cNvSpPr>
          <p:nvPr/>
        </p:nvSpPr>
        <p:spPr bwMode="auto">
          <a:xfrm>
            <a:off x="2304938" y="1666856"/>
            <a:ext cx="1511747" cy="273050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Pentagon 12"/>
          <p:cNvSpPr>
            <a:spLocks noChangeArrowheads="1"/>
          </p:cNvSpPr>
          <p:nvPr/>
        </p:nvSpPr>
        <p:spPr bwMode="auto">
          <a:xfrm>
            <a:off x="3181238" y="1666855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Pentagon 12"/>
          <p:cNvSpPr>
            <a:spLocks noChangeArrowheads="1"/>
          </p:cNvSpPr>
          <p:nvPr/>
        </p:nvSpPr>
        <p:spPr bwMode="auto">
          <a:xfrm>
            <a:off x="4059126" y="1666855"/>
            <a:ext cx="3501976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Pentagon 12"/>
          <p:cNvSpPr>
            <a:spLocks noChangeArrowheads="1"/>
          </p:cNvSpPr>
          <p:nvPr/>
        </p:nvSpPr>
        <p:spPr bwMode="auto">
          <a:xfrm>
            <a:off x="1442926" y="1666855"/>
            <a:ext cx="8636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Line 16"/>
          <p:cNvSpPr>
            <a:spLocks noChangeShapeType="1"/>
          </p:cNvSpPr>
          <p:nvPr/>
        </p:nvSpPr>
        <p:spPr bwMode="auto">
          <a:xfrm>
            <a:off x="2306526" y="1676380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3744677" y="1676380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5400861" y="1676380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Pentagon 12"/>
          <p:cNvSpPr>
            <a:spLocks noChangeArrowheads="1"/>
          </p:cNvSpPr>
          <p:nvPr/>
        </p:nvSpPr>
        <p:spPr bwMode="auto">
          <a:xfrm>
            <a:off x="1442927" y="1668442"/>
            <a:ext cx="6118176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59B0E5">
                  <a:alpha val="0"/>
                </a:srgbClr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Text Box 63"/>
          <p:cNvSpPr txBox="1">
            <a:spLocks noChangeArrowheads="1"/>
          </p:cNvSpPr>
          <p:nvPr/>
        </p:nvSpPr>
        <p:spPr bwMode="auto">
          <a:xfrm>
            <a:off x="1512431" y="1652006"/>
            <a:ext cx="69602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宋体" pitchFamily="2" charset="-122"/>
                <a:cs typeface="宋体" pitchFamily="2" charset="-122"/>
              </a:rPr>
              <a:t>0-1500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Text Box 64"/>
          <p:cNvSpPr txBox="1">
            <a:spLocks noChangeArrowheads="1"/>
          </p:cNvSpPr>
          <p:nvPr/>
        </p:nvSpPr>
        <p:spPr bwMode="auto">
          <a:xfrm>
            <a:off x="4122607" y="1652006"/>
            <a:ext cx="9701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4500-9000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3" name="Text Box 65"/>
          <p:cNvSpPr txBox="1">
            <a:spLocks noChangeArrowheads="1"/>
          </p:cNvSpPr>
          <p:nvPr/>
        </p:nvSpPr>
        <p:spPr bwMode="auto">
          <a:xfrm>
            <a:off x="5976927" y="1652006"/>
            <a:ext cx="106150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9000-35000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2545253" y="1652006"/>
            <a:ext cx="106141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1500-4500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5" name="Line 56"/>
          <p:cNvSpPr>
            <a:spLocks noChangeShapeType="1"/>
          </p:cNvSpPr>
          <p:nvPr/>
        </p:nvSpPr>
        <p:spPr bwMode="auto">
          <a:xfrm flipH="1">
            <a:off x="2304938" y="2068133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Line 58"/>
          <p:cNvSpPr>
            <a:spLocks noChangeShapeType="1"/>
          </p:cNvSpPr>
          <p:nvPr/>
        </p:nvSpPr>
        <p:spPr bwMode="auto">
          <a:xfrm flipH="1">
            <a:off x="1458574" y="2328266"/>
            <a:ext cx="8064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Line 56"/>
          <p:cNvSpPr>
            <a:spLocks noChangeShapeType="1"/>
          </p:cNvSpPr>
          <p:nvPr/>
        </p:nvSpPr>
        <p:spPr bwMode="auto">
          <a:xfrm flipH="1">
            <a:off x="1442927" y="2068133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auto">
          <a:xfrm flipH="1">
            <a:off x="3744677" y="2068133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Line 56"/>
          <p:cNvSpPr>
            <a:spLocks noChangeShapeType="1"/>
          </p:cNvSpPr>
          <p:nvPr/>
        </p:nvSpPr>
        <p:spPr bwMode="auto">
          <a:xfrm flipH="1">
            <a:off x="5400861" y="2068133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Line 56"/>
          <p:cNvSpPr>
            <a:spLocks noChangeShapeType="1"/>
          </p:cNvSpPr>
          <p:nvPr/>
        </p:nvSpPr>
        <p:spPr bwMode="auto">
          <a:xfrm flipH="1">
            <a:off x="7561101" y="2068133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Line 58"/>
          <p:cNvSpPr>
            <a:spLocks noChangeShapeType="1"/>
          </p:cNvSpPr>
          <p:nvPr/>
        </p:nvSpPr>
        <p:spPr bwMode="auto">
          <a:xfrm flipH="1">
            <a:off x="2295639" y="2328266"/>
            <a:ext cx="143815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Line 58"/>
          <p:cNvSpPr>
            <a:spLocks noChangeShapeType="1"/>
          </p:cNvSpPr>
          <p:nvPr/>
        </p:nvSpPr>
        <p:spPr bwMode="auto">
          <a:xfrm flipH="1">
            <a:off x="3744676" y="2328266"/>
            <a:ext cx="16561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Line 58"/>
          <p:cNvSpPr>
            <a:spLocks noChangeShapeType="1"/>
          </p:cNvSpPr>
          <p:nvPr/>
        </p:nvSpPr>
        <p:spPr bwMode="auto">
          <a:xfrm flipH="1" flipV="1">
            <a:off x="5364859" y="2328266"/>
            <a:ext cx="2196244" cy="86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gray">
          <a:xfrm>
            <a:off x="1403648" y="2458943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一级税率区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gray">
          <a:xfrm>
            <a:off x="2508486" y="2458943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二级税率区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gray">
          <a:xfrm>
            <a:off x="4091771" y="2458943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三级税率区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gray">
          <a:xfrm>
            <a:off x="5987029" y="2458943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四级税率区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gray">
          <a:xfrm>
            <a:off x="1415713" y="270033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3%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gray">
          <a:xfrm>
            <a:off x="2552087" y="270033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10%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gray">
          <a:xfrm>
            <a:off x="4103693" y="270033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20%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1" name="Rectangle 25"/>
          <p:cNvSpPr>
            <a:spLocks noChangeArrowheads="1"/>
          </p:cNvSpPr>
          <p:nvPr/>
        </p:nvSpPr>
        <p:spPr bwMode="gray">
          <a:xfrm>
            <a:off x="6010769" y="270033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25%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2" name="等腰三角形 31"/>
          <p:cNvSpPr/>
          <p:nvPr/>
        </p:nvSpPr>
        <p:spPr>
          <a:xfrm flipV="1">
            <a:off x="4408222" y="1421174"/>
            <a:ext cx="243556" cy="23083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360805" y="1052736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34" name="Rectangle 25"/>
          <p:cNvSpPr>
            <a:spLocks noChangeArrowheads="1"/>
          </p:cNvSpPr>
          <p:nvPr/>
        </p:nvSpPr>
        <p:spPr bwMode="gray">
          <a:xfrm>
            <a:off x="469636" y="3271152"/>
            <a:ext cx="1625587" cy="40011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实际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税额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：</a:t>
            </a:r>
            <a:endParaRPr lang="zh-CN" altLang="zh-CN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gray">
          <a:xfrm>
            <a:off x="1792674" y="3315225"/>
            <a:ext cx="52521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=1500×3%+(4500-1500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)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×10%+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(  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-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4500)×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20%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94456" y="3313678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为什么可以用 </a:t>
            </a:r>
            <a:r>
              <a:rPr lang="en-US" altLang="zh-CN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MAX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38" name="等腰三角形 37"/>
          <p:cNvSpPr/>
          <p:nvPr/>
        </p:nvSpPr>
        <p:spPr>
          <a:xfrm flipV="1">
            <a:off x="3135350" y="1421174"/>
            <a:ext cx="243556" cy="23083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flipV="1">
            <a:off x="6354745" y="1421174"/>
            <a:ext cx="243556" cy="230832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Rectangle 25"/>
          <p:cNvSpPr>
            <a:spLocks noChangeArrowheads="1"/>
          </p:cNvSpPr>
          <p:nvPr/>
        </p:nvSpPr>
        <p:spPr bwMode="gray">
          <a:xfrm>
            <a:off x="-930183" y="3816266"/>
            <a:ext cx="3023126" cy="40011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套用税率偏低：</a:t>
            </a:r>
            <a:endParaRPr lang="zh-CN" altLang="zh-CN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gray">
          <a:xfrm>
            <a:off x="2013135" y="3860339"/>
            <a:ext cx="52521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=1500×3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%+(     -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1500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)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×10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%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304842" y="3872239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45" name="Rectangle 25"/>
          <p:cNvSpPr>
            <a:spLocks noChangeArrowheads="1"/>
          </p:cNvSpPr>
          <p:nvPr/>
        </p:nvSpPr>
        <p:spPr bwMode="gray">
          <a:xfrm>
            <a:off x="2022145" y="4241571"/>
            <a:ext cx="52521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=1500×3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%+(4500 -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1500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)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×10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%+(    -4500)×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10%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178858" y="4241571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47" name="Rectangle 25"/>
          <p:cNvSpPr>
            <a:spLocks noChangeArrowheads="1"/>
          </p:cNvSpPr>
          <p:nvPr/>
        </p:nvSpPr>
        <p:spPr bwMode="gray">
          <a:xfrm>
            <a:off x="7031910" y="4189579"/>
            <a:ext cx="2292618" cy="40011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&lt; 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实际税额</a:t>
            </a:r>
            <a:endParaRPr lang="zh-CN" altLang="zh-CN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48" name="Rectangle 25"/>
          <p:cNvSpPr>
            <a:spLocks noChangeArrowheads="1"/>
          </p:cNvSpPr>
          <p:nvPr/>
        </p:nvSpPr>
        <p:spPr bwMode="gray">
          <a:xfrm>
            <a:off x="-911963" y="4661810"/>
            <a:ext cx="3023126" cy="40011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套用税率偏高：</a:t>
            </a:r>
            <a:endParaRPr lang="zh-CN" altLang="zh-CN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939116" y="4702133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51" name="Rectangle 25"/>
          <p:cNvSpPr>
            <a:spLocks noChangeArrowheads="1"/>
          </p:cNvSpPr>
          <p:nvPr/>
        </p:nvSpPr>
        <p:spPr bwMode="gray">
          <a:xfrm>
            <a:off x="2036529" y="5087115"/>
            <a:ext cx="692621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=1500×3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%+(4500 -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1500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)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×10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%+(    -4500)×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20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%+(    -9000)×(25%-20%)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179095" y="5083460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53" name="Rectangle 25"/>
          <p:cNvSpPr>
            <a:spLocks noChangeArrowheads="1"/>
          </p:cNvSpPr>
          <p:nvPr/>
        </p:nvSpPr>
        <p:spPr bwMode="gray">
          <a:xfrm>
            <a:off x="2022145" y="5429553"/>
            <a:ext cx="2292618" cy="40011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&lt; 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实际税额</a:t>
            </a:r>
            <a:endParaRPr lang="zh-CN" altLang="zh-CN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54" name="Rectangle 25"/>
          <p:cNvSpPr>
            <a:spLocks noChangeArrowheads="1"/>
          </p:cNvSpPr>
          <p:nvPr/>
        </p:nvSpPr>
        <p:spPr bwMode="gray">
          <a:xfrm>
            <a:off x="1673460" y="4712086"/>
            <a:ext cx="71287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=1500×3%+(4500-1500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)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×10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%+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(9000-4500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)×20%+(    -9000)×25%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747565" y="5086490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6823409" y="5474667"/>
            <a:ext cx="192714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7309795" y="5512177"/>
            <a:ext cx="891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&lt;900</a:t>
            </a: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0</a:t>
            </a:r>
            <a:endParaRPr lang="zh-CN" altLang="zh-CN" dirty="0">
              <a:solidFill>
                <a:schemeClr val="bg1">
                  <a:lumMod val="65000"/>
                </a:schemeClr>
              </a:solidFill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39552" y="6178751"/>
            <a:ext cx="82050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因此，套用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各级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税率和扣除数的计算结果，取其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最大值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就是实际税额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6222880" y="4597456"/>
            <a:ext cx="36057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18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其他应用和万能公式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3" name="Rectangle 25"/>
          <p:cNvSpPr>
            <a:spLocks noChangeArrowheads="1"/>
          </p:cNvSpPr>
          <p:nvPr/>
        </p:nvSpPr>
        <p:spPr bwMode="gray">
          <a:xfrm>
            <a:off x="539552" y="1603612"/>
            <a:ext cx="8064896" cy="1046440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超额累进制</a:t>
            </a:r>
            <a:endParaRPr lang="en-US" altLang="zh-CN" sz="3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spcBef>
                <a:spcPts val="1200"/>
              </a:spcBef>
            </a:pP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累进增幅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平缓，边界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无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跳跃现象，在</a:t>
            </a: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很多领域被国际上广泛使用</a:t>
            </a:r>
            <a:endParaRPr lang="zh-CN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5"/>
          <p:cNvSpPr>
            <a:spLocks noChangeArrowheads="1"/>
          </p:cNvSpPr>
          <p:nvPr/>
        </p:nvSpPr>
        <p:spPr bwMode="gray">
          <a:xfrm>
            <a:off x="1011941" y="3653280"/>
            <a:ext cx="2792066" cy="523220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其他应用包括：</a:t>
            </a:r>
            <a:endParaRPr lang="zh-CN" altLang="zh-CN" sz="28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gray">
          <a:xfrm>
            <a:off x="548017" y="4250473"/>
            <a:ext cx="8064896" cy="461665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绩效奖金</a:t>
            </a:r>
            <a:endParaRPr lang="zh-CN" altLang="zh-CN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25"/>
          <p:cNvSpPr>
            <a:spLocks noChangeArrowheads="1"/>
          </p:cNvSpPr>
          <p:nvPr/>
        </p:nvSpPr>
        <p:spPr bwMode="gray">
          <a:xfrm>
            <a:off x="3499703" y="5152977"/>
            <a:ext cx="2161525" cy="461665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设计费</a:t>
            </a:r>
            <a:endParaRPr lang="zh-CN" altLang="zh-CN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gray">
          <a:xfrm>
            <a:off x="548017" y="4701725"/>
            <a:ext cx="8064896" cy="461665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销售提成</a:t>
            </a:r>
            <a:endParaRPr lang="zh-CN" altLang="zh-CN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gray">
          <a:xfrm>
            <a:off x="548017" y="5604228"/>
            <a:ext cx="8064896" cy="461665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咨询费</a:t>
            </a:r>
            <a:endParaRPr lang="zh-CN" altLang="zh-CN" sz="2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gray">
          <a:xfrm rot="5400000">
            <a:off x="4269404" y="6051838"/>
            <a:ext cx="855839" cy="523220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…</a:t>
            </a:r>
            <a:endParaRPr lang="zh-CN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2283" y="2905780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= MAX</a:t>
            </a:r>
            <a:r>
              <a:rPr lang="en-US" altLang="zh-CN" sz="28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(</a:t>
            </a:r>
            <a:r>
              <a:rPr lang="zh-CN" altLang="en-US" sz="28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计费基准</a:t>
            </a:r>
            <a:r>
              <a:rPr lang="en-US" altLang="zh-CN" sz="28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×</a:t>
            </a:r>
            <a:r>
              <a:rPr lang="zh-CN" altLang="en-US" sz="28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各级费率</a:t>
            </a:r>
            <a:r>
              <a:rPr lang="en-US" altLang="zh-CN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-</a:t>
            </a:r>
            <a:r>
              <a:rPr lang="zh-CN" altLang="en-US" sz="2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各级速算</a:t>
            </a:r>
            <a:r>
              <a:rPr lang="zh-CN" altLang="en-US" sz="28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扣除数</a:t>
            </a:r>
            <a:r>
              <a:rPr lang="en-US" altLang="zh-CN" sz="28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)</a:t>
            </a:r>
            <a:endParaRPr lang="zh-CN" altLang="en-US" sz="28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32262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应用案例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612576" y="126876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某知名房产经纪公司的业务提成规则如下：</a:t>
            </a:r>
            <a:endParaRPr lang="zh-CN" altLang="en-US" sz="2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513797"/>
              </p:ext>
            </p:extLst>
          </p:nvPr>
        </p:nvGraphicFramePr>
        <p:xfrm>
          <a:off x="1835696" y="1847891"/>
          <a:ext cx="5442226" cy="2301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8597"/>
                <a:gridCol w="917105"/>
                <a:gridCol w="1285708"/>
                <a:gridCol w="1520816"/>
              </a:tblGrid>
              <a:tr h="255688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业绩范围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对应比例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对应奖励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提成</a:t>
                      </a:r>
                    </a:p>
                  </a:txBody>
                  <a:tcPr marL="9525" marR="9525" marT="9525" marB="0" anchor="ctr"/>
                </a:tc>
              </a:tr>
              <a:tr h="2556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effectLst/>
                          <a:latin typeface="Calibri"/>
                        </a:rPr>
                        <a:t>     </a:t>
                      </a:r>
                      <a:r>
                        <a:rPr lang="zh-CN" sz="1400" b="0" i="0" u="none" strike="noStrike" dirty="0" smtClean="0">
                          <a:effectLst/>
                          <a:latin typeface="Calibri"/>
                        </a:rPr>
                        <a:t>0</a:t>
                      </a:r>
                      <a:r>
                        <a:rPr lang="zh-CN" sz="1400" b="0" i="0" u="none" strike="noStrike" dirty="0">
                          <a:effectLst/>
                          <a:latin typeface="Calibri"/>
                        </a:rPr>
                        <a:t>&lt;=A1&lt;5000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 smtClean="0">
                          <a:effectLst/>
                          <a:latin typeface="Calibri"/>
                        </a:rPr>
                        <a:t>  </a:t>
                      </a:r>
                      <a:r>
                        <a:rPr lang="zh-CN" sz="1600" b="0" i="0" u="none" strike="noStrike" dirty="0" smtClean="0">
                          <a:effectLst/>
                          <a:latin typeface="Calibri"/>
                        </a:rPr>
                        <a:t>4</a:t>
                      </a:r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A1</a:t>
                      </a:r>
                      <a:r>
                        <a:rPr lang="zh-CN" sz="1600" b="0" i="0" u="none" strike="noStrike" dirty="0" smtClean="0">
                          <a:effectLst/>
                          <a:latin typeface="Calibri"/>
                        </a:rPr>
                        <a:t>×</a:t>
                      </a:r>
                      <a:r>
                        <a:rPr lang="en-US" altLang="zh-CN" sz="1600" b="0" i="0" u="none" strike="noStrike" dirty="0" smtClean="0">
                          <a:effectLst/>
                          <a:latin typeface="Calibri"/>
                        </a:rPr>
                        <a:t>  </a:t>
                      </a:r>
                      <a:r>
                        <a:rPr lang="zh-CN" sz="1600" b="0" i="0" u="none" strike="noStrike" dirty="0" smtClean="0">
                          <a:effectLst/>
                          <a:latin typeface="Calibri"/>
                        </a:rPr>
                        <a:t>4</a:t>
                      </a:r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%=B1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B1</a:t>
                      </a:r>
                    </a:p>
                  </a:txBody>
                  <a:tcPr marL="9525" marR="9525" marT="9525" marB="0" anchor="ctr"/>
                </a:tc>
              </a:tr>
              <a:tr h="255688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b="0" i="0" u="none" strike="noStrike" dirty="0">
                          <a:effectLst/>
                          <a:latin typeface="Calibri"/>
                        </a:rPr>
                        <a:t>5000&lt;=A2&lt;15000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A2×10%=B2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SUM(B1:B2)</a:t>
                      </a:r>
                    </a:p>
                  </a:txBody>
                  <a:tcPr marL="9525" marR="9525" marT="9525" marB="0" anchor="ctr"/>
                </a:tc>
              </a:tr>
              <a:tr h="255688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b="0" i="0" u="none" strike="noStrike" dirty="0">
                          <a:effectLst/>
                          <a:latin typeface="Calibri"/>
                        </a:rPr>
                        <a:t>15000&lt;=A3&lt;30000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A3×20%=B3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SUM(B1:B3)</a:t>
                      </a:r>
                    </a:p>
                  </a:txBody>
                  <a:tcPr marL="9525" marR="9525" marT="9525" marB="0" anchor="ctr"/>
                </a:tc>
              </a:tr>
              <a:tr h="255688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b="0" i="0" u="none" strike="noStrike" dirty="0">
                          <a:effectLst/>
                          <a:latin typeface="Calibri"/>
                        </a:rPr>
                        <a:t>30000&lt;=A4&lt;60000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A4×25%=B4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SUM(B1:B4)</a:t>
                      </a:r>
                    </a:p>
                  </a:txBody>
                  <a:tcPr marL="9525" marR="9525" marT="9525" marB="0" anchor="ctr"/>
                </a:tc>
              </a:tr>
              <a:tr h="255688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b="0" i="0" u="none" strike="noStrike" dirty="0">
                          <a:effectLst/>
                          <a:latin typeface="Calibri"/>
                        </a:rPr>
                        <a:t>60000&lt;=A5&lt;100000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A5×30%=B5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SUM(B1:B5)</a:t>
                      </a:r>
                    </a:p>
                  </a:txBody>
                  <a:tcPr marL="9525" marR="9525" marT="9525" marB="0" anchor="ctr"/>
                </a:tc>
              </a:tr>
              <a:tr h="255688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b="0" i="0" u="none" strike="noStrike" dirty="0">
                          <a:effectLst/>
                          <a:latin typeface="Calibri"/>
                        </a:rPr>
                        <a:t>100000&lt;=A6&lt;150000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A6×35%=B6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SUM(B1:B6)</a:t>
                      </a:r>
                    </a:p>
                  </a:txBody>
                  <a:tcPr marL="9525" marR="9525" marT="9525" marB="0" anchor="ctr"/>
                </a:tc>
              </a:tr>
              <a:tr h="255688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b="0" i="0" u="none" strike="noStrike" dirty="0">
                          <a:effectLst/>
                          <a:latin typeface="Calibri"/>
                        </a:rPr>
                        <a:t>150000&lt;=A7&lt;200000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A7×40%=B7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SUM(B1:B7)</a:t>
                      </a:r>
                    </a:p>
                  </a:txBody>
                  <a:tcPr marL="9525" marR="9525" marT="9525" marB="0" anchor="ctr"/>
                </a:tc>
              </a:tr>
              <a:tr h="255688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400" b="0" i="0" u="none" strike="noStrike" dirty="0" smtClean="0">
                          <a:effectLst/>
                          <a:latin typeface="Calibri"/>
                        </a:rPr>
                        <a:t>A</a:t>
                      </a:r>
                      <a:r>
                        <a:rPr lang="zh-CN" sz="1400" b="0" i="0" u="none" strike="noStrike" dirty="0">
                          <a:effectLst/>
                          <a:latin typeface="Calibri"/>
                        </a:rPr>
                        <a:t>8&gt;=200000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A8×45%=B8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600" b="0" i="0" u="none" strike="noStrike" dirty="0">
                          <a:effectLst/>
                          <a:latin typeface="Calibri"/>
                        </a:rPr>
                        <a:t>SUM(B1:B8)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95536" y="4293096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这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是一组典型的</a:t>
            </a:r>
            <a:r>
              <a:rPr lang="zh-CN" alt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八级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超额累进的提成计算方案</a:t>
            </a:r>
            <a:endParaRPr lang="zh-CN" altLang="en-US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7524" y="4797152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步骤</a:t>
            </a:r>
            <a:r>
              <a:rPr lang="en-US" altLang="zh-CN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1</a:t>
            </a:r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：扣除数</a:t>
            </a:r>
            <a:r>
              <a:rPr lang="en-US" altLang="zh-CN" dirty="0" smtClean="0"/>
              <a:t>=SUMPRODUCT(5000</a:t>
            </a:r>
            <a:r>
              <a:rPr lang="en-US" altLang="zh-CN" dirty="0"/>
              <a:t>*{0;1;30;60;120;200;300;400}, </a:t>
            </a:r>
            <a:r>
              <a:rPr lang="en-US" altLang="zh-CN" dirty="0" smtClean="0"/>
              <a:t>	({</a:t>
            </a:r>
            <a:r>
              <a:rPr lang="en-US" altLang="zh-CN" dirty="0"/>
              <a:t>4;10;20;25;30;35;40;45}%-{0;4;10;20;25;30;35;40}%)*(ROW(1:8</a:t>
            </a:r>
            <a:r>
              <a:rPr lang="en-US" altLang="zh-CN" dirty="0" smtClean="0"/>
              <a:t>)&lt;=N))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115616" y="5446965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求得各级扣除数：</a:t>
            </a:r>
            <a:r>
              <a:rPr lang="en-US" altLang="zh-CN" dirty="0" smtClean="0"/>
              <a:t>{0,300,1800,3300,6300,11300,18800,28800}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96634" y="5951021"/>
            <a:ext cx="9243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步骤</a:t>
            </a:r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2</a:t>
            </a:r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：提成</a:t>
            </a:r>
            <a:r>
              <a:rPr lang="en-US" altLang="zh-CN" dirty="0" smtClean="0"/>
              <a:t>=MAX(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业绩金额</a:t>
            </a:r>
            <a:r>
              <a:rPr lang="en-US" altLang="zh-CN" dirty="0" smtClean="0"/>
              <a:t>*{</a:t>
            </a:r>
            <a:r>
              <a:rPr lang="en-US" altLang="zh-CN" dirty="0"/>
              <a:t>4,10,20,25,30,35,40,45</a:t>
            </a:r>
            <a:r>
              <a:rPr lang="en-US" altLang="zh-CN" dirty="0" smtClean="0"/>
              <a:t>}%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                                         -{</a:t>
            </a:r>
            <a:r>
              <a:rPr lang="en-US" altLang="zh-CN" dirty="0"/>
              <a:t>0,300,1800,3300,6300,11300,18800,28800}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017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通用公式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7524" y="1700808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步骤</a:t>
            </a:r>
            <a:r>
              <a:rPr lang="en-US" altLang="zh-CN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1</a:t>
            </a:r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：</a:t>
            </a:r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N</a:t>
            </a:r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级速算扣除数</a:t>
            </a:r>
            <a:endParaRPr lang="en-US" altLang="zh-CN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  <a:p>
            <a:r>
              <a:rPr lang="en-US" altLang="zh-CN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 </a:t>
            </a:r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              </a:t>
            </a:r>
            <a:r>
              <a:rPr lang="en-US" altLang="zh-CN" dirty="0" smtClean="0"/>
              <a:t>=SUMPRODUCT(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各级金额下限</a:t>
            </a:r>
            <a:r>
              <a:rPr lang="en-US" altLang="zh-CN" dirty="0" smtClean="0"/>
              <a:t>, (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各级费率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前一级费率</a:t>
            </a:r>
            <a:r>
              <a:rPr lang="en-US" altLang="zh-CN" dirty="0" smtClean="0"/>
              <a:t>)*(ROW(1: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级数</a:t>
            </a:r>
            <a:r>
              <a:rPr lang="en-US" altLang="zh-CN" dirty="0" smtClean="0"/>
              <a:t>)&lt;=N))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78414" y="2564904"/>
            <a:ext cx="92439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步骤</a:t>
            </a:r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2</a:t>
            </a:r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：提成额</a:t>
            </a:r>
            <a:endParaRPr lang="en-US" altLang="zh-CN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  <a:p>
            <a:r>
              <a:rPr lang="en-US" altLang="zh-CN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 </a:t>
            </a:r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              </a:t>
            </a:r>
            <a:r>
              <a:rPr lang="en-US" altLang="zh-CN" dirty="0" smtClean="0"/>
              <a:t>=MAX(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基数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各级费率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各级速算扣除数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2430" y="5158933"/>
            <a:ext cx="83260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=</a:t>
            </a:r>
            <a:r>
              <a:rPr lang="en-US" altLang="zh-CN" dirty="0"/>
              <a:t>MAX</a:t>
            </a:r>
            <a:r>
              <a:rPr lang="en-US" altLang="zh-CN" dirty="0" smtClean="0"/>
              <a:t>(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业绩金额</a:t>
            </a:r>
            <a:r>
              <a:rPr lang="en-US" altLang="zh-CN" dirty="0" smtClean="0"/>
              <a:t>*{</a:t>
            </a:r>
            <a:r>
              <a:rPr lang="en-US" altLang="zh-CN" dirty="0"/>
              <a:t>4,10,20,25,30,35,40,45}%-MMULT(5000*{0,1,3,6,12,20,30,40</a:t>
            </a:r>
            <a:r>
              <a:rPr lang="en-US" altLang="zh-CN" dirty="0" smtClean="0"/>
              <a:t>}</a:t>
            </a:r>
          </a:p>
          <a:p>
            <a:r>
              <a:rPr lang="en-US" altLang="zh-CN" dirty="0" smtClean="0"/>
              <a:t>*({</a:t>
            </a:r>
            <a:r>
              <a:rPr lang="en-US" altLang="zh-CN" dirty="0"/>
              <a:t>4,10,20,25,30,35,40,45</a:t>
            </a:r>
            <a:r>
              <a:rPr lang="en-US" altLang="zh-CN" dirty="0" smtClean="0"/>
              <a:t>}%-{</a:t>
            </a:r>
            <a:r>
              <a:rPr lang="en-US" altLang="zh-CN" dirty="0"/>
              <a:t>0,4,10,20,25,30,35,40}%),N(ROW(1:8)&lt;=COLUMN(A:H))))</a:t>
            </a:r>
            <a:endParaRPr lang="zh-CN" altLang="en-US" dirty="0"/>
          </a:p>
        </p:txBody>
      </p:sp>
      <p:sp>
        <p:nvSpPr>
          <p:cNvPr id="10" name="下箭头 9"/>
          <p:cNvSpPr/>
          <p:nvPr/>
        </p:nvSpPr>
        <p:spPr>
          <a:xfrm>
            <a:off x="4410803" y="3356992"/>
            <a:ext cx="288031" cy="216024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6628" y="3789040"/>
            <a:ext cx="67537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=MAX(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基数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各级费率</a:t>
            </a:r>
            <a:r>
              <a:rPr lang="en-US" altLang="zh-CN" b="1" dirty="0"/>
              <a:t>-MMULT</a:t>
            </a:r>
            <a:r>
              <a:rPr lang="en-US" altLang="zh-CN" b="1" dirty="0" smtClean="0"/>
              <a:t>(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各级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金额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下限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en-US" altLang="zh-CN" b="1" dirty="0" smtClean="0"/>
              <a:t>(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各级费率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前一级费率</a:t>
            </a:r>
            <a:r>
              <a:rPr lang="en-US" altLang="zh-CN" b="1" dirty="0" smtClean="0"/>
              <a:t>),</a:t>
            </a:r>
            <a:r>
              <a:rPr lang="en-US" altLang="zh-CN" b="1" dirty="0"/>
              <a:t> N(ROW(1: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级数</a:t>
            </a:r>
            <a:r>
              <a:rPr lang="en-US" altLang="zh-CN" b="1" dirty="0"/>
              <a:t>)&lt;=COLUMN(A: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级数列标</a:t>
            </a:r>
            <a:r>
              <a:rPr lang="en-US" altLang="zh-CN" b="1" dirty="0"/>
              <a:t>))</a:t>
            </a:r>
            <a:r>
              <a:rPr lang="en-US" altLang="zh-CN" b="1" dirty="0" smtClean="0"/>
              <a:t>))</a:t>
            </a:r>
            <a:endParaRPr lang="zh-CN" altLang="en-US" b="1" dirty="0"/>
          </a:p>
        </p:txBody>
      </p:sp>
      <p:sp>
        <p:nvSpPr>
          <p:cNvPr id="18" name="矩形 17"/>
          <p:cNvSpPr/>
          <p:nvPr/>
        </p:nvSpPr>
        <p:spPr>
          <a:xfrm>
            <a:off x="418695" y="3748390"/>
            <a:ext cx="809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合成：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 rot="1248083">
            <a:off x="6323211" y="3074837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超额累进制</a:t>
            </a:r>
            <a:endParaRPr lang="en-US" altLang="zh-CN" sz="2400" dirty="0" smtClean="0"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  <a:p>
            <a:pPr algn="ctr"/>
            <a:r>
              <a:rPr lang="zh-CN" alt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万能公式</a:t>
            </a:r>
            <a:endParaRPr lang="zh-CN" altLang="en-US" sz="2400" dirty="0">
              <a:solidFill>
                <a:srgbClr val="00B0F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746" y="4789601"/>
            <a:ext cx="34091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以前述房产业务提成为例：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782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通用公式的优势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9632" y="1484784"/>
            <a:ext cx="67537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=MAX(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基数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各级费率</a:t>
            </a:r>
            <a:r>
              <a:rPr lang="en-US" altLang="zh-CN" b="1" dirty="0"/>
              <a:t>-MMULT</a:t>
            </a:r>
            <a:r>
              <a:rPr lang="en-US" altLang="zh-CN" b="1" dirty="0" smtClean="0"/>
              <a:t>(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各级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金额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下限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*</a:t>
            </a:r>
            <a:r>
              <a:rPr lang="en-US" altLang="zh-CN" b="1" dirty="0" smtClean="0"/>
              <a:t>(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各级费率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前一级费率</a:t>
            </a:r>
            <a:r>
              <a:rPr lang="en-US" altLang="zh-CN" b="1" dirty="0" smtClean="0"/>
              <a:t>),</a:t>
            </a:r>
            <a:r>
              <a:rPr lang="en-US" altLang="zh-CN" b="1" dirty="0"/>
              <a:t> N(ROW(1: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级数</a:t>
            </a:r>
            <a:r>
              <a:rPr lang="en-US" altLang="zh-CN" b="1" dirty="0"/>
              <a:t>)&lt;=COLUMN(A: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级数列标</a:t>
            </a:r>
            <a:r>
              <a:rPr lang="en-US" altLang="zh-CN" b="1" dirty="0"/>
              <a:t>))</a:t>
            </a:r>
            <a:r>
              <a:rPr lang="en-US" altLang="zh-CN" b="1" dirty="0" smtClean="0"/>
              <a:t>))</a:t>
            </a:r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1259632" y="2420888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通用公式只与</a:t>
            </a:r>
            <a:r>
              <a:rPr lang="zh-CN" altLang="en-US" sz="2400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各级金额</a:t>
            </a:r>
            <a:r>
              <a:rPr lang="zh-CN" altLang="en-US" sz="2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和</a:t>
            </a:r>
            <a:r>
              <a:rPr lang="zh-CN" altLang="en-US" sz="2400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费率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有关</a:t>
            </a:r>
            <a:endParaRPr lang="en-US" altLang="zh-CN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  <a:p>
            <a:r>
              <a:rPr lang="zh-CN" alt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不</a:t>
            </a:r>
            <a:r>
              <a:rPr lang="zh-CN" altLang="en-US" sz="2400" dirty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需要</a:t>
            </a:r>
            <a:r>
              <a:rPr lang="zh-CN" altLang="en-US" sz="2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额外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获知速算扣除数</a:t>
            </a:r>
            <a:r>
              <a:rPr lang="zh-CN" altLang="en-US" sz="20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具体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数值</a:t>
            </a:r>
            <a:endParaRPr lang="en-US" altLang="zh-CN" sz="2000" dirty="0" smtClean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  <a:p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套用和</a:t>
            </a:r>
            <a:r>
              <a:rPr lang="zh-CN" alt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修改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公式方便</a:t>
            </a:r>
            <a:endParaRPr lang="zh-CN" altLang="en-US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7885" y="4244570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=</a:t>
            </a:r>
            <a:r>
              <a:rPr lang="en-US" altLang="zh-CN" dirty="0" smtClean="0"/>
              <a:t>MAX(0,(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应税收入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起征点</a:t>
            </a:r>
            <a:r>
              <a:rPr lang="en-US" altLang="zh-CN" dirty="0"/>
              <a:t>)</a:t>
            </a:r>
            <a:r>
              <a:rPr lang="en-US" altLang="zh-CN" dirty="0" smtClean="0"/>
              <a:t>*</a:t>
            </a:r>
            <a:r>
              <a:rPr lang="en-US" altLang="zh-CN" dirty="0" smtClean="0">
                <a:solidFill>
                  <a:srgbClr val="00B050"/>
                </a:solidFill>
              </a:rPr>
              <a:t>{</a:t>
            </a:r>
            <a:r>
              <a:rPr lang="en-US" altLang="zh-CN" dirty="0">
                <a:solidFill>
                  <a:srgbClr val="00B050"/>
                </a:solidFill>
              </a:rPr>
              <a:t>3,10,20,25,30,35,45}%</a:t>
            </a:r>
            <a:r>
              <a:rPr lang="en-US" altLang="zh-CN" dirty="0"/>
              <a:t>-MMULT(</a:t>
            </a:r>
            <a:r>
              <a:rPr lang="en-US" altLang="zh-CN" dirty="0">
                <a:solidFill>
                  <a:srgbClr val="00B0F0"/>
                </a:solidFill>
              </a:rPr>
              <a:t>500*{0,3,9,18,70,110,160</a:t>
            </a:r>
            <a:r>
              <a:rPr lang="en-US" altLang="zh-CN" dirty="0" smtClean="0">
                <a:solidFill>
                  <a:srgbClr val="00B0F0"/>
                </a:solidFill>
              </a:rPr>
              <a:t>}</a:t>
            </a:r>
          </a:p>
          <a:p>
            <a:r>
              <a:rPr lang="en-US" altLang="zh-CN" dirty="0" smtClean="0"/>
              <a:t>*(</a:t>
            </a:r>
            <a:r>
              <a:rPr lang="en-US" altLang="zh-CN" dirty="0" smtClean="0">
                <a:solidFill>
                  <a:srgbClr val="00B050"/>
                </a:solidFill>
              </a:rPr>
              <a:t>{</a:t>
            </a:r>
            <a:r>
              <a:rPr lang="en-US" altLang="zh-CN" dirty="0">
                <a:solidFill>
                  <a:srgbClr val="00B050"/>
                </a:solidFill>
              </a:rPr>
              <a:t>3,10,20,25,30,35,45}%</a:t>
            </a:r>
            <a:r>
              <a:rPr lang="en-US" altLang="zh-CN" dirty="0"/>
              <a:t>-</a:t>
            </a:r>
            <a:r>
              <a:rPr lang="en-US" altLang="zh-CN" dirty="0">
                <a:solidFill>
                  <a:srgbClr val="00B050"/>
                </a:solidFill>
              </a:rPr>
              <a:t>{0,3,10,20,25,30,35}%</a:t>
            </a:r>
            <a:r>
              <a:rPr lang="en-US" altLang="zh-CN" dirty="0"/>
              <a:t>)</a:t>
            </a:r>
            <a:r>
              <a:rPr lang="en-US" altLang="zh-CN" dirty="0" smtClean="0"/>
              <a:t>,</a:t>
            </a:r>
            <a:r>
              <a:rPr lang="en-US" altLang="zh-CN" dirty="0"/>
              <a:t>N(ROW($1:$7)&lt;=COLUMN(A:G))))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20951" y="3861048"/>
            <a:ext cx="6340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例如个税公式使用通用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公式形式如下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7" name="矩形 6"/>
          <p:cNvSpPr/>
          <p:nvPr/>
        </p:nvSpPr>
        <p:spPr>
          <a:xfrm>
            <a:off x="343485" y="4934816"/>
            <a:ext cx="31483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简化可得：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0914" y="5277254"/>
            <a:ext cx="8676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=</a:t>
            </a:r>
            <a:r>
              <a:rPr lang="en-US" altLang="zh-CN" dirty="0" smtClean="0"/>
              <a:t>MAX(0,(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应税收入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起征点</a:t>
            </a:r>
            <a:r>
              <a:rPr lang="en-US" altLang="zh-CN" dirty="0"/>
              <a:t>)</a:t>
            </a:r>
            <a:r>
              <a:rPr lang="en-US" altLang="zh-CN" dirty="0" smtClean="0"/>
              <a:t>*</a:t>
            </a:r>
            <a:r>
              <a:rPr lang="en-US" altLang="zh-CN" dirty="0" smtClean="0">
                <a:solidFill>
                  <a:srgbClr val="00B050"/>
                </a:solidFill>
              </a:rPr>
              <a:t>{</a:t>
            </a:r>
            <a:r>
              <a:rPr lang="en-US" altLang="zh-CN" dirty="0">
                <a:solidFill>
                  <a:srgbClr val="00B050"/>
                </a:solidFill>
              </a:rPr>
              <a:t>3,10,20,25,30,35,45}%</a:t>
            </a:r>
            <a:r>
              <a:rPr lang="en-US" altLang="zh-CN" dirty="0"/>
              <a:t>-MMULT(</a:t>
            </a:r>
            <a:r>
              <a:rPr lang="en-US" altLang="zh-CN" dirty="0">
                <a:solidFill>
                  <a:srgbClr val="00B0F0"/>
                </a:solidFill>
              </a:rPr>
              <a:t>500*{0,3,9,18,70,110,160</a:t>
            </a:r>
            <a:r>
              <a:rPr lang="en-US" altLang="zh-CN" dirty="0" smtClean="0">
                <a:solidFill>
                  <a:srgbClr val="00B0F0"/>
                </a:solidFill>
              </a:rPr>
              <a:t>}</a:t>
            </a:r>
          </a:p>
          <a:p>
            <a:r>
              <a:rPr lang="en-US" altLang="zh-CN" dirty="0" smtClean="0"/>
              <a:t>*</a:t>
            </a:r>
            <a:r>
              <a:rPr lang="en-US" altLang="zh-CN" dirty="0" smtClean="0">
                <a:solidFill>
                  <a:srgbClr val="00B050"/>
                </a:solidFill>
              </a:rPr>
              <a:t>{3,7,10,5,5,5,10}%</a:t>
            </a:r>
            <a:r>
              <a:rPr lang="en-US" altLang="zh-CN" dirty="0" smtClean="0"/>
              <a:t>,</a:t>
            </a:r>
            <a:r>
              <a:rPr lang="en-US" altLang="zh-CN" dirty="0"/>
              <a:t>N(ROW($1:$7)&lt;=COLUMN(A:G))))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209709" y="5882843"/>
            <a:ext cx="7754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如果费率规则发生改变，</a:t>
            </a:r>
            <a:r>
              <a:rPr lang="zh-CN" alt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不需要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计算扣除数，可以</a:t>
            </a:r>
            <a:r>
              <a:rPr lang="zh-CN" altLang="en-US" sz="2400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直接修改</a:t>
            </a:r>
            <a:r>
              <a:rPr lang="zh-CN" altLang="en-US" sz="20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公式</a:t>
            </a:r>
            <a:endParaRPr lang="zh-CN" altLang="en-US" sz="20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9350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_large_ulbo_43760000acc55c71.jpg"/>
          <p:cNvPicPr>
            <a:picLocks noChangeAspect="1"/>
          </p:cNvPicPr>
          <p:nvPr/>
        </p:nvPicPr>
        <p:blipFill>
          <a:blip r:embed="rId2"/>
          <a:srcRect l="6757" t="2386" r="6757" b="21262"/>
          <a:stretch>
            <a:fillRect/>
          </a:stretch>
        </p:blipFill>
        <p:spPr>
          <a:xfrm>
            <a:off x="3829" y="0"/>
            <a:ext cx="9144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17857" y="1825660"/>
            <a:ext cx="6264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chrisfang</a:t>
            </a:r>
            <a:r>
              <a:rPr lang="en-US" altLang="zh-CN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的新浪微博</a:t>
            </a:r>
            <a:endParaRPr lang="en-US" altLang="zh-CN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62273" y="2492896"/>
            <a:ext cx="252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@Excel</a:t>
            </a:r>
            <a:r>
              <a:rPr lang="zh-CN" altLang="en-US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大全</a:t>
            </a:r>
            <a:endParaRPr lang="en-US" altLang="zh-CN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57817" y="3073539"/>
            <a:ext cx="66247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itchFamily="34" charset="-122"/>
              </a:rPr>
              <a:t>http://</a:t>
            </a:r>
            <a:r>
              <a:rPr lang="en-US" altLang="zh-CN" sz="20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微软雅黑" pitchFamily="34" charset="-122"/>
              </a:rPr>
              <a:t>weibo.com/excelbible</a:t>
            </a:r>
            <a:endParaRPr lang="en-US" altLang="zh-CN" sz="2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84891" y="1033572"/>
            <a:ext cx="20313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欢迎关注</a:t>
            </a:r>
            <a:r>
              <a:rPr lang="en-US" altLang="zh-CN" sz="28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en-US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231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/>
        </p:nvSpPr>
        <p:spPr bwMode="blackGray">
          <a:xfrm>
            <a:off x="798513" y="3973233"/>
            <a:ext cx="7653337" cy="84772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rgbClr val="FFC319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4" name="Rectangle 3"/>
          <p:cNvSpPr>
            <a:spLocks noChangeArrowheads="1"/>
          </p:cNvSpPr>
          <p:nvPr/>
        </p:nvSpPr>
        <p:spPr bwMode="blackGray">
          <a:xfrm>
            <a:off x="463550" y="4821350"/>
            <a:ext cx="8294688" cy="780422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rgbClr val="48B1FE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Rectangle 2"/>
          <p:cNvSpPr>
            <a:spLocks noChangeArrowheads="1"/>
          </p:cNvSpPr>
          <p:nvPr/>
        </p:nvSpPr>
        <p:spPr bwMode="blackGray">
          <a:xfrm>
            <a:off x="463550" y="5601772"/>
            <a:ext cx="8294688" cy="84772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rgbClr val="FFC319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6" name="Line 10"/>
          <p:cNvSpPr>
            <a:spLocks noChangeShapeType="1"/>
          </p:cNvSpPr>
          <p:nvPr/>
        </p:nvSpPr>
        <p:spPr bwMode="gray">
          <a:xfrm>
            <a:off x="463550" y="5601945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gray">
          <a:xfrm flipV="1">
            <a:off x="463550" y="4806444"/>
            <a:ext cx="8294688" cy="5155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531" name="Rectangle 3"/>
          <p:cNvSpPr>
            <a:spLocks noChangeArrowheads="1"/>
          </p:cNvSpPr>
          <p:nvPr/>
        </p:nvSpPr>
        <p:spPr bwMode="blackGray">
          <a:xfrm>
            <a:off x="808038" y="3268383"/>
            <a:ext cx="7643812" cy="70485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rgbClr val="48B1FE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0532" name="Rectangle 4"/>
          <p:cNvSpPr>
            <a:spLocks noChangeArrowheads="1"/>
          </p:cNvSpPr>
          <p:nvPr/>
        </p:nvSpPr>
        <p:spPr bwMode="blackGray">
          <a:xfrm>
            <a:off x="808038" y="2603221"/>
            <a:ext cx="7643812" cy="66516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rgbClr val="FFC319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blackGray">
          <a:xfrm>
            <a:off x="798513" y="2006321"/>
            <a:ext cx="7653337" cy="5969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rgbClr val="48B1FE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0534" name="Rectangle 6"/>
          <p:cNvSpPr>
            <a:spLocks noChangeArrowheads="1"/>
          </p:cNvSpPr>
          <p:nvPr/>
        </p:nvSpPr>
        <p:spPr bwMode="blackGray">
          <a:xfrm>
            <a:off x="798513" y="1569758"/>
            <a:ext cx="7653337" cy="436563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rgbClr val="FFC319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Line 7"/>
          <p:cNvSpPr>
            <a:spLocks noChangeShapeType="1"/>
          </p:cNvSpPr>
          <p:nvPr/>
        </p:nvSpPr>
        <p:spPr bwMode="gray">
          <a:xfrm>
            <a:off x="463550" y="2006321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gray">
          <a:xfrm>
            <a:off x="463550" y="2596871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Line 9"/>
          <p:cNvSpPr>
            <a:spLocks noChangeShapeType="1"/>
          </p:cNvSpPr>
          <p:nvPr/>
        </p:nvSpPr>
        <p:spPr bwMode="gray">
          <a:xfrm>
            <a:off x="463550" y="3258632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Line 10"/>
          <p:cNvSpPr>
            <a:spLocks noChangeShapeType="1"/>
          </p:cNvSpPr>
          <p:nvPr/>
        </p:nvSpPr>
        <p:spPr bwMode="gray">
          <a:xfrm>
            <a:off x="463550" y="3961894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1412776"/>
            <a:ext cx="4569816" cy="53285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Group 11"/>
          <p:cNvGrpSpPr>
            <a:grpSpLocks/>
          </p:cNvGrpSpPr>
          <p:nvPr/>
        </p:nvGrpSpPr>
        <p:grpSpPr bwMode="auto">
          <a:xfrm>
            <a:off x="2131040" y="5462299"/>
            <a:ext cx="4649842" cy="1279069"/>
            <a:chOff x="171" y="2983"/>
            <a:chExt cx="2836" cy="1018"/>
          </a:xfrm>
        </p:grpSpPr>
        <p:sp>
          <p:nvSpPr>
            <p:cNvPr id="42" name="AutoShape 12"/>
            <p:cNvSpPr>
              <a:spLocks noChangeArrowheads="1"/>
            </p:cNvSpPr>
            <p:nvPr/>
          </p:nvSpPr>
          <p:spPr bwMode="gray">
            <a:xfrm>
              <a:off x="171" y="2983"/>
              <a:ext cx="2829" cy="1018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8B1FE"/>
                </a:gs>
                <a:gs pos="50000">
                  <a:srgbClr val="9DD0FE"/>
                </a:gs>
                <a:gs pos="100000">
                  <a:srgbClr val="48B1FE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3" name="Oval 13"/>
            <p:cNvSpPr>
              <a:spLocks noChangeArrowheads="1"/>
            </p:cNvSpPr>
            <p:nvPr/>
          </p:nvSpPr>
          <p:spPr bwMode="gray">
            <a:xfrm>
              <a:off x="171" y="2990"/>
              <a:ext cx="2836" cy="503"/>
            </a:xfrm>
            <a:prstGeom prst="ellipse">
              <a:avLst/>
            </a:prstGeom>
            <a:gradFill rotWithShape="1">
              <a:gsLst>
                <a:gs pos="0">
                  <a:srgbClr val="48B1FE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" name="Group 14"/>
          <p:cNvGrpSpPr>
            <a:grpSpLocks/>
          </p:cNvGrpSpPr>
          <p:nvPr/>
        </p:nvGrpSpPr>
        <p:grpSpPr bwMode="auto">
          <a:xfrm>
            <a:off x="2428956" y="4631304"/>
            <a:ext cx="4093132" cy="1254849"/>
            <a:chOff x="394" y="2571"/>
            <a:chExt cx="2347" cy="871"/>
          </a:xfrm>
        </p:grpSpPr>
        <p:sp>
          <p:nvSpPr>
            <p:cNvPr id="48" name="AutoShape 15"/>
            <p:cNvSpPr>
              <a:spLocks noChangeArrowheads="1"/>
            </p:cNvSpPr>
            <p:nvPr/>
          </p:nvSpPr>
          <p:spPr bwMode="gray">
            <a:xfrm>
              <a:off x="394" y="2571"/>
              <a:ext cx="2347" cy="871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FFC319"/>
                </a:gs>
                <a:gs pos="50000">
                  <a:srgbClr val="FFE392"/>
                </a:gs>
                <a:gs pos="100000">
                  <a:srgbClr val="FFC31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49" name="Oval 16"/>
            <p:cNvSpPr>
              <a:spLocks noChangeArrowheads="1"/>
            </p:cNvSpPr>
            <p:nvPr/>
          </p:nvSpPr>
          <p:spPr bwMode="gray">
            <a:xfrm>
              <a:off x="394" y="2576"/>
              <a:ext cx="2347" cy="431"/>
            </a:xfrm>
            <a:prstGeom prst="ellipse">
              <a:avLst/>
            </a:prstGeom>
            <a:gradFill rotWithShape="1">
              <a:gsLst>
                <a:gs pos="0">
                  <a:schemeClr val="accent6">
                    <a:lumMod val="75000"/>
                  </a:schemeClr>
                </a:gs>
                <a:gs pos="100000">
                  <a:srgbClr val="FFC319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2730500" y="3819246"/>
            <a:ext cx="3455988" cy="1239837"/>
            <a:chOff x="171" y="2983"/>
            <a:chExt cx="2836" cy="1018"/>
          </a:xfrm>
        </p:grpSpPr>
        <p:sp>
          <p:nvSpPr>
            <p:cNvPr id="150540" name="AutoShape 12"/>
            <p:cNvSpPr>
              <a:spLocks noChangeArrowheads="1"/>
            </p:cNvSpPr>
            <p:nvPr/>
          </p:nvSpPr>
          <p:spPr bwMode="gray">
            <a:xfrm>
              <a:off x="171" y="2983"/>
              <a:ext cx="2829" cy="1018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8B1FE"/>
                </a:gs>
                <a:gs pos="50000">
                  <a:srgbClr val="9DD0FE"/>
                </a:gs>
                <a:gs pos="100000">
                  <a:srgbClr val="48B1FE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50541" name="Oval 13"/>
            <p:cNvSpPr>
              <a:spLocks noChangeArrowheads="1"/>
            </p:cNvSpPr>
            <p:nvPr/>
          </p:nvSpPr>
          <p:spPr bwMode="gray">
            <a:xfrm>
              <a:off x="171" y="2990"/>
              <a:ext cx="2836" cy="503"/>
            </a:xfrm>
            <a:prstGeom prst="ellipse">
              <a:avLst/>
            </a:prstGeom>
            <a:gradFill rotWithShape="1">
              <a:gsLst>
                <a:gs pos="0">
                  <a:srgbClr val="48B1FE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7" name="Group 14"/>
          <p:cNvGrpSpPr>
            <a:grpSpLocks/>
          </p:cNvGrpSpPr>
          <p:nvPr/>
        </p:nvGrpSpPr>
        <p:grpSpPr bwMode="auto">
          <a:xfrm>
            <a:off x="3017838" y="3150908"/>
            <a:ext cx="2860675" cy="1062038"/>
            <a:chOff x="394" y="2571"/>
            <a:chExt cx="2347" cy="871"/>
          </a:xfrm>
        </p:grpSpPr>
        <p:sp>
          <p:nvSpPr>
            <p:cNvPr id="150543" name="AutoShape 15"/>
            <p:cNvSpPr>
              <a:spLocks noChangeArrowheads="1"/>
            </p:cNvSpPr>
            <p:nvPr/>
          </p:nvSpPr>
          <p:spPr bwMode="gray">
            <a:xfrm>
              <a:off x="394" y="2571"/>
              <a:ext cx="2347" cy="871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FFC319"/>
                </a:gs>
                <a:gs pos="50000">
                  <a:srgbClr val="FFE392"/>
                </a:gs>
                <a:gs pos="100000">
                  <a:srgbClr val="FFC31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50544" name="Oval 16"/>
            <p:cNvSpPr>
              <a:spLocks noChangeArrowheads="1"/>
            </p:cNvSpPr>
            <p:nvPr/>
          </p:nvSpPr>
          <p:spPr bwMode="gray">
            <a:xfrm>
              <a:off x="394" y="2576"/>
              <a:ext cx="2347" cy="431"/>
            </a:xfrm>
            <a:prstGeom prst="ellipse">
              <a:avLst/>
            </a:prstGeom>
            <a:gradFill rotWithShape="1">
              <a:gsLst>
                <a:gs pos="0">
                  <a:schemeClr val="accent6">
                    <a:lumMod val="75000"/>
                  </a:schemeClr>
                </a:gs>
                <a:gs pos="100000">
                  <a:srgbClr val="FFC319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44850" y="2507971"/>
            <a:ext cx="2363788" cy="1003300"/>
            <a:chOff x="3244850" y="2507971"/>
            <a:chExt cx="2363788" cy="1003300"/>
          </a:xfrm>
        </p:grpSpPr>
        <p:sp>
          <p:nvSpPr>
            <p:cNvPr id="150546" name="AutoShape 18"/>
            <p:cNvSpPr>
              <a:spLocks noChangeArrowheads="1"/>
            </p:cNvSpPr>
            <p:nvPr/>
          </p:nvSpPr>
          <p:spPr bwMode="gray">
            <a:xfrm>
              <a:off x="3249724" y="2507971"/>
              <a:ext cx="2358914" cy="1003300"/>
            </a:xfrm>
            <a:prstGeom prst="can">
              <a:avLst>
                <a:gd name="adj" fmla="val 47144"/>
              </a:avLst>
            </a:prstGeom>
            <a:gradFill rotWithShape="1">
              <a:gsLst>
                <a:gs pos="0">
                  <a:srgbClr val="48B1FE"/>
                </a:gs>
                <a:gs pos="50000">
                  <a:srgbClr val="9DD0FE"/>
                </a:gs>
                <a:gs pos="100000">
                  <a:srgbClr val="48B1FE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50547" name="Oval 19"/>
            <p:cNvSpPr>
              <a:spLocks noChangeArrowheads="1"/>
            </p:cNvSpPr>
            <p:nvPr/>
          </p:nvSpPr>
          <p:spPr bwMode="gray">
            <a:xfrm>
              <a:off x="3244850" y="2512847"/>
              <a:ext cx="2363788" cy="46690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6078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150549" name="AutoShape 21"/>
          <p:cNvSpPr>
            <a:spLocks noChangeArrowheads="1"/>
          </p:cNvSpPr>
          <p:nvPr/>
        </p:nvSpPr>
        <p:spPr bwMode="gray">
          <a:xfrm>
            <a:off x="3497263" y="1960283"/>
            <a:ext cx="1885950" cy="822325"/>
          </a:xfrm>
          <a:prstGeom prst="can">
            <a:avLst>
              <a:gd name="adj" fmla="val 40000"/>
            </a:avLst>
          </a:prstGeom>
          <a:gradFill rotWithShape="1">
            <a:gsLst>
              <a:gs pos="0">
                <a:srgbClr val="FFC319"/>
              </a:gs>
              <a:gs pos="50000">
                <a:srgbClr val="FFE392"/>
              </a:gs>
              <a:gs pos="100000">
                <a:srgbClr val="FFC319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0550" name="Oval 22"/>
          <p:cNvSpPr>
            <a:spLocks noChangeArrowheads="1"/>
          </p:cNvSpPr>
          <p:nvPr/>
        </p:nvSpPr>
        <p:spPr bwMode="gray">
          <a:xfrm>
            <a:off x="3505791" y="1960283"/>
            <a:ext cx="1877422" cy="328930"/>
          </a:xfrm>
          <a:prstGeom prst="ellipse">
            <a:avLst/>
          </a:prstGeom>
          <a:gradFill rotWithShape="1">
            <a:gsLst>
              <a:gs pos="0">
                <a:schemeClr val="accent6">
                  <a:lumMod val="75000"/>
                </a:schemeClr>
              </a:gs>
              <a:gs pos="100000">
                <a:srgbClr val="FFC319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AutoShape 23"/>
          <p:cNvSpPr>
            <a:spLocks noChangeArrowheads="1"/>
          </p:cNvSpPr>
          <p:nvPr/>
        </p:nvSpPr>
        <p:spPr bwMode="gray">
          <a:xfrm>
            <a:off x="3718034" y="1550708"/>
            <a:ext cx="1473200" cy="560388"/>
          </a:xfrm>
          <a:prstGeom prst="can">
            <a:avLst>
              <a:gd name="adj" fmla="val 36644"/>
            </a:avLst>
          </a:prstGeom>
          <a:solidFill>
            <a:srgbClr val="48B1FE"/>
          </a:solidFill>
          <a:ln>
            <a:noFill/>
          </a:ln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超额累进税率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51" name="Rectangle 25"/>
          <p:cNvSpPr>
            <a:spLocks noChangeArrowheads="1"/>
          </p:cNvSpPr>
          <p:nvPr/>
        </p:nvSpPr>
        <p:spPr bwMode="gray">
          <a:xfrm>
            <a:off x="3184006" y="6298005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应纳税收入 </a:t>
            </a: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&lt;=1500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gray">
          <a:xfrm>
            <a:off x="3184006" y="5439702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&lt;1500 &amp; &lt;=4500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3" name="Rectangle 25"/>
          <p:cNvSpPr>
            <a:spLocks noChangeArrowheads="1"/>
          </p:cNvSpPr>
          <p:nvPr/>
        </p:nvSpPr>
        <p:spPr bwMode="gray">
          <a:xfrm>
            <a:off x="3184006" y="4586216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&lt;4500 &amp; &lt;=9k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4" name="Rectangle 25"/>
          <p:cNvSpPr>
            <a:spLocks noChangeArrowheads="1"/>
          </p:cNvSpPr>
          <p:nvPr/>
        </p:nvSpPr>
        <p:spPr bwMode="gray">
          <a:xfrm>
            <a:off x="3184006" y="3819246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&lt;9k &amp; &lt;=35k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5" name="Rectangle 25"/>
          <p:cNvSpPr>
            <a:spLocks noChangeArrowheads="1"/>
          </p:cNvSpPr>
          <p:nvPr/>
        </p:nvSpPr>
        <p:spPr bwMode="gray">
          <a:xfrm>
            <a:off x="3184006" y="3104748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&lt;35k &amp; &lt;=55k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6" name="Rectangle 25"/>
          <p:cNvSpPr>
            <a:spLocks noChangeArrowheads="1"/>
          </p:cNvSpPr>
          <p:nvPr/>
        </p:nvSpPr>
        <p:spPr bwMode="gray">
          <a:xfrm>
            <a:off x="3184006" y="2372137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&lt;55k &amp; &lt;=80k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7" name="Rectangle 25"/>
          <p:cNvSpPr>
            <a:spLocks noChangeArrowheads="1"/>
          </p:cNvSpPr>
          <p:nvPr/>
        </p:nvSpPr>
        <p:spPr bwMode="gray">
          <a:xfrm>
            <a:off x="3184006" y="1783175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&gt;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80k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0" name="Rectangle 25"/>
          <p:cNvSpPr>
            <a:spLocks noChangeArrowheads="1"/>
          </p:cNvSpPr>
          <p:nvPr/>
        </p:nvSpPr>
        <p:spPr bwMode="gray">
          <a:xfrm>
            <a:off x="7152884" y="5929535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3%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1" name="Rectangle 25"/>
          <p:cNvSpPr>
            <a:spLocks noChangeArrowheads="1"/>
          </p:cNvSpPr>
          <p:nvPr/>
        </p:nvSpPr>
        <p:spPr bwMode="gray">
          <a:xfrm>
            <a:off x="7152884" y="5074047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10%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2" name="Rectangle 25"/>
          <p:cNvSpPr>
            <a:spLocks noChangeArrowheads="1"/>
          </p:cNvSpPr>
          <p:nvPr/>
        </p:nvSpPr>
        <p:spPr bwMode="gray">
          <a:xfrm>
            <a:off x="7152884" y="4228393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3" name="Rectangle 25"/>
          <p:cNvSpPr>
            <a:spLocks noChangeArrowheads="1"/>
          </p:cNvSpPr>
          <p:nvPr/>
        </p:nvSpPr>
        <p:spPr bwMode="gray">
          <a:xfrm>
            <a:off x="7152884" y="3523462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25%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4" name="Rectangle 25"/>
          <p:cNvSpPr>
            <a:spLocks noChangeArrowheads="1"/>
          </p:cNvSpPr>
          <p:nvPr/>
        </p:nvSpPr>
        <p:spPr bwMode="gray">
          <a:xfrm>
            <a:off x="7152884" y="2796971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30%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5" name="Rectangle 25"/>
          <p:cNvSpPr>
            <a:spLocks noChangeArrowheads="1"/>
          </p:cNvSpPr>
          <p:nvPr/>
        </p:nvSpPr>
        <p:spPr bwMode="gray">
          <a:xfrm>
            <a:off x="7152884" y="2200194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35%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6" name="Rectangle 25"/>
          <p:cNvSpPr>
            <a:spLocks noChangeArrowheads="1"/>
          </p:cNvSpPr>
          <p:nvPr/>
        </p:nvSpPr>
        <p:spPr bwMode="gray">
          <a:xfrm>
            <a:off x="7152884" y="1647985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45%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7" name="Rectangle 25"/>
          <p:cNvSpPr>
            <a:spLocks noChangeArrowheads="1"/>
          </p:cNvSpPr>
          <p:nvPr/>
        </p:nvSpPr>
        <p:spPr bwMode="gray">
          <a:xfrm>
            <a:off x="6588224" y="1196752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税率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16200000">
            <a:off x="-1178940" y="3901058"/>
            <a:ext cx="4714111" cy="343427"/>
            <a:chOff x="-582611" y="5115059"/>
            <a:chExt cx="7191374" cy="28733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Pentagon 12"/>
            <p:cNvSpPr>
              <a:spLocks noChangeArrowheads="1"/>
            </p:cNvSpPr>
            <p:nvPr/>
          </p:nvSpPr>
          <p:spPr bwMode="auto">
            <a:xfrm>
              <a:off x="-582611" y="5115059"/>
              <a:ext cx="3600449" cy="287337"/>
            </a:xfrm>
            <a:prstGeom prst="homePlate">
              <a:avLst>
                <a:gd name="adj" fmla="val 0"/>
              </a:avLst>
            </a:prstGeom>
            <a:gradFill rotWithShape="1">
              <a:gsLst>
                <a:gs pos="0">
                  <a:srgbClr val="1F88C8"/>
                </a:gs>
                <a:gs pos="100000">
                  <a:srgbClr val="59B0E5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9" name="Pentagon 12"/>
            <p:cNvSpPr>
              <a:spLocks noChangeArrowheads="1"/>
            </p:cNvSpPr>
            <p:nvPr/>
          </p:nvSpPr>
          <p:spPr bwMode="auto">
            <a:xfrm>
              <a:off x="3008314" y="5115059"/>
              <a:ext cx="3600449" cy="287337"/>
            </a:xfrm>
            <a:prstGeom prst="homePlate">
              <a:avLst>
                <a:gd name="adj" fmla="val 49716"/>
              </a:avLst>
            </a:prstGeom>
            <a:gradFill rotWithShape="1">
              <a:gsLst>
                <a:gs pos="0">
                  <a:srgbClr val="FF9900"/>
                </a:gs>
                <a:gs pos="50000">
                  <a:srgbClr val="FF6600"/>
                </a:gs>
                <a:gs pos="100000">
                  <a:srgbClr val="FF99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68" name="Rectangle 25"/>
          <p:cNvSpPr>
            <a:spLocks noChangeArrowheads="1"/>
          </p:cNvSpPr>
          <p:nvPr/>
        </p:nvSpPr>
        <p:spPr bwMode="gray">
          <a:xfrm rot="16200000">
            <a:off x="-538066" y="2769677"/>
            <a:ext cx="34033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2011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年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9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月以后调整为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7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级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9" name="Rectangle 25"/>
          <p:cNvSpPr>
            <a:spLocks noChangeArrowheads="1"/>
          </p:cNvSpPr>
          <p:nvPr/>
        </p:nvSpPr>
        <p:spPr bwMode="gray">
          <a:xfrm rot="16200000">
            <a:off x="-523551" y="5071857"/>
            <a:ext cx="34033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原有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9</a:t>
            </a:r>
            <a:r>
              <a:rPr kumimoji="0" lang="zh-CN" altLang="en-US" sz="1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级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93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超额累进的计算方式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842961" y="3307809"/>
            <a:ext cx="5582771" cy="158750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Pentagon 12"/>
          <p:cNvSpPr>
            <a:spLocks noChangeArrowheads="1"/>
          </p:cNvSpPr>
          <p:nvPr/>
        </p:nvSpPr>
        <p:spPr bwMode="auto">
          <a:xfrm>
            <a:off x="2660273" y="3034760"/>
            <a:ext cx="4765460" cy="273050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chemeClr val="accent3">
                  <a:lumMod val="75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Pentagon 12"/>
          <p:cNvSpPr>
            <a:spLocks noChangeArrowheads="1"/>
          </p:cNvSpPr>
          <p:nvPr/>
        </p:nvSpPr>
        <p:spPr bwMode="auto">
          <a:xfrm>
            <a:off x="1838199" y="3034759"/>
            <a:ext cx="8636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chemeClr val="accent3">
                  <a:lumMod val="75000"/>
                </a:schemeClr>
              </a:gs>
              <a:gs pos="100000">
                <a:srgbClr val="92D05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2701799" y="3044284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>
            <a:off x="4139950" y="3044284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5796134" y="3044284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Pentagon 12"/>
          <p:cNvSpPr>
            <a:spLocks noChangeArrowheads="1"/>
          </p:cNvSpPr>
          <p:nvPr/>
        </p:nvSpPr>
        <p:spPr bwMode="auto">
          <a:xfrm>
            <a:off x="1838200" y="3036346"/>
            <a:ext cx="5577484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92D050">
                  <a:alpha val="0"/>
                </a:srgbClr>
              </a:gs>
              <a:gs pos="100000">
                <a:srgbClr val="92D050"/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" name="Text Box 63"/>
          <p:cNvSpPr txBox="1">
            <a:spLocks noChangeArrowheads="1"/>
          </p:cNvSpPr>
          <p:nvPr/>
        </p:nvSpPr>
        <p:spPr bwMode="auto">
          <a:xfrm>
            <a:off x="1993431" y="3019910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宋体" pitchFamily="2" charset="-122"/>
                <a:cs typeface="宋体" pitchFamily="2" charset="-122"/>
              </a:rPr>
              <a:t>1500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" name="Text Box 64"/>
          <p:cNvSpPr txBox="1">
            <a:spLocks noChangeArrowheads="1"/>
          </p:cNvSpPr>
          <p:nvPr/>
        </p:nvSpPr>
        <p:spPr bwMode="auto">
          <a:xfrm>
            <a:off x="4701745" y="3019910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4500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1" name="Text Box 65"/>
          <p:cNvSpPr txBox="1">
            <a:spLocks noChangeArrowheads="1"/>
          </p:cNvSpPr>
          <p:nvPr/>
        </p:nvSpPr>
        <p:spPr bwMode="auto">
          <a:xfrm>
            <a:off x="6359137" y="3019910"/>
            <a:ext cx="55015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6000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6" name="Text Box 70"/>
          <p:cNvSpPr txBox="1">
            <a:spLocks noChangeArrowheads="1"/>
          </p:cNvSpPr>
          <p:nvPr/>
        </p:nvSpPr>
        <p:spPr bwMode="auto">
          <a:xfrm>
            <a:off x="3150539" y="3019910"/>
            <a:ext cx="5912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3000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gray">
          <a:xfrm>
            <a:off x="-64648" y="1628800"/>
            <a:ext cx="8064896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应纳税收入 </a:t>
            </a:r>
            <a:r>
              <a:rPr lang="en-US" altLang="zh-CN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:  </a:t>
            </a:r>
            <a:r>
              <a:rPr lang="en-US" altLang="zh-CN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15000 = </a:t>
            </a: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1500 + 3000 + 4500 + 6000 </a:t>
            </a:r>
            <a:endParaRPr lang="zh-CN" altLang="zh-CN" sz="1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29" name="Line 56"/>
          <p:cNvSpPr>
            <a:spLocks noChangeShapeType="1"/>
          </p:cNvSpPr>
          <p:nvPr/>
        </p:nvSpPr>
        <p:spPr bwMode="auto">
          <a:xfrm flipH="1">
            <a:off x="2700211" y="3436037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Line 58"/>
          <p:cNvSpPr>
            <a:spLocks noChangeShapeType="1"/>
          </p:cNvSpPr>
          <p:nvPr/>
        </p:nvSpPr>
        <p:spPr bwMode="auto">
          <a:xfrm flipH="1">
            <a:off x="1853847" y="3696170"/>
            <a:ext cx="8064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Line 56"/>
          <p:cNvSpPr>
            <a:spLocks noChangeShapeType="1"/>
          </p:cNvSpPr>
          <p:nvPr/>
        </p:nvSpPr>
        <p:spPr bwMode="auto">
          <a:xfrm flipH="1">
            <a:off x="1838200" y="3436037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Line 56"/>
          <p:cNvSpPr>
            <a:spLocks noChangeShapeType="1"/>
          </p:cNvSpPr>
          <p:nvPr/>
        </p:nvSpPr>
        <p:spPr bwMode="auto">
          <a:xfrm flipH="1">
            <a:off x="4139950" y="3436037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Line 56"/>
          <p:cNvSpPr>
            <a:spLocks noChangeShapeType="1"/>
          </p:cNvSpPr>
          <p:nvPr/>
        </p:nvSpPr>
        <p:spPr bwMode="auto">
          <a:xfrm flipH="1">
            <a:off x="5796134" y="3436037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Line 56"/>
          <p:cNvSpPr>
            <a:spLocks noChangeShapeType="1"/>
          </p:cNvSpPr>
          <p:nvPr/>
        </p:nvSpPr>
        <p:spPr bwMode="auto">
          <a:xfrm flipH="1">
            <a:off x="7956374" y="3436037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Line 58"/>
          <p:cNvSpPr>
            <a:spLocks noChangeShapeType="1"/>
          </p:cNvSpPr>
          <p:nvPr/>
        </p:nvSpPr>
        <p:spPr bwMode="auto">
          <a:xfrm flipH="1">
            <a:off x="2690912" y="3696170"/>
            <a:ext cx="143815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Line 58"/>
          <p:cNvSpPr>
            <a:spLocks noChangeShapeType="1"/>
          </p:cNvSpPr>
          <p:nvPr/>
        </p:nvSpPr>
        <p:spPr bwMode="auto">
          <a:xfrm flipH="1">
            <a:off x="4139949" y="3696170"/>
            <a:ext cx="16561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Line 58"/>
          <p:cNvSpPr>
            <a:spLocks noChangeShapeType="1"/>
          </p:cNvSpPr>
          <p:nvPr/>
        </p:nvSpPr>
        <p:spPr bwMode="auto">
          <a:xfrm flipH="1" flipV="1">
            <a:off x="5760132" y="3696170"/>
            <a:ext cx="2196244" cy="86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Rectangle 25"/>
          <p:cNvSpPr>
            <a:spLocks noChangeArrowheads="1"/>
          </p:cNvSpPr>
          <p:nvPr/>
        </p:nvSpPr>
        <p:spPr bwMode="gray">
          <a:xfrm>
            <a:off x="1798921" y="3826847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一级税率区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0" name="Rectangle 25"/>
          <p:cNvSpPr>
            <a:spLocks noChangeArrowheads="1"/>
          </p:cNvSpPr>
          <p:nvPr/>
        </p:nvSpPr>
        <p:spPr bwMode="gray">
          <a:xfrm>
            <a:off x="2903759" y="3826847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二级税率区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1" name="Rectangle 25"/>
          <p:cNvSpPr>
            <a:spLocks noChangeArrowheads="1"/>
          </p:cNvSpPr>
          <p:nvPr/>
        </p:nvSpPr>
        <p:spPr bwMode="gray">
          <a:xfrm>
            <a:off x="4487044" y="3826847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三级税率区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2" name="Rectangle 25"/>
          <p:cNvSpPr>
            <a:spLocks noChangeArrowheads="1"/>
          </p:cNvSpPr>
          <p:nvPr/>
        </p:nvSpPr>
        <p:spPr bwMode="gray">
          <a:xfrm>
            <a:off x="6382302" y="3826847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四级税率区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gray">
          <a:xfrm>
            <a:off x="723512" y="4562693"/>
            <a:ext cx="1205964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税额：</a:t>
            </a:r>
            <a:endParaRPr lang="zh-CN" altLang="zh-CN" sz="2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45" name="Rectangle 25"/>
          <p:cNvSpPr>
            <a:spLocks noChangeArrowheads="1"/>
          </p:cNvSpPr>
          <p:nvPr/>
        </p:nvSpPr>
        <p:spPr bwMode="gray">
          <a:xfrm>
            <a:off x="1691680" y="4681814"/>
            <a:ext cx="10629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1500×3%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6" name="Rectangle 25"/>
          <p:cNvSpPr>
            <a:spLocks noChangeArrowheads="1"/>
          </p:cNvSpPr>
          <p:nvPr/>
        </p:nvSpPr>
        <p:spPr bwMode="gray">
          <a:xfrm>
            <a:off x="2704565" y="4681814"/>
            <a:ext cx="14432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3000×10%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7" name="Rectangle 25"/>
          <p:cNvSpPr>
            <a:spLocks noChangeArrowheads="1"/>
          </p:cNvSpPr>
          <p:nvPr/>
        </p:nvSpPr>
        <p:spPr bwMode="gray">
          <a:xfrm>
            <a:off x="4302188" y="4681814"/>
            <a:ext cx="131742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4500×20%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8" name="Rectangle 25"/>
          <p:cNvSpPr>
            <a:spLocks noChangeArrowheads="1"/>
          </p:cNvSpPr>
          <p:nvPr/>
        </p:nvSpPr>
        <p:spPr bwMode="gray">
          <a:xfrm>
            <a:off x="5997709" y="4681814"/>
            <a:ext cx="17054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6000×25%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9" name="Rectangle 25"/>
          <p:cNvSpPr>
            <a:spLocks noChangeArrowheads="1"/>
          </p:cNvSpPr>
          <p:nvPr/>
        </p:nvSpPr>
        <p:spPr bwMode="gray">
          <a:xfrm>
            <a:off x="3895464" y="4590473"/>
            <a:ext cx="476821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6600"/>
                </a:solidFill>
                <a:latin typeface="方正粗倩简体" pitchFamily="65" charset="-122"/>
                <a:ea typeface="方正粗倩简体" pitchFamily="65" charset="-122"/>
                <a:cs typeface="+mj-cs"/>
              </a:rPr>
              <a:t>+</a:t>
            </a:r>
            <a:endParaRPr lang="zh-CN" altLang="zh-CN" sz="2400" dirty="0">
              <a:solidFill>
                <a:srgbClr val="FF6600"/>
              </a:solidFill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50" name="Rectangle 25"/>
          <p:cNvSpPr>
            <a:spLocks noChangeArrowheads="1"/>
          </p:cNvSpPr>
          <p:nvPr/>
        </p:nvSpPr>
        <p:spPr bwMode="gray">
          <a:xfrm>
            <a:off x="2483768" y="4590473"/>
            <a:ext cx="476821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6600"/>
                </a:solidFill>
                <a:latin typeface="方正粗倩简体" pitchFamily="65" charset="-122"/>
                <a:ea typeface="方正粗倩简体" pitchFamily="65" charset="-122"/>
                <a:cs typeface="+mj-cs"/>
              </a:rPr>
              <a:t>+</a:t>
            </a:r>
            <a:endParaRPr lang="zh-CN" altLang="zh-CN" sz="2400" dirty="0">
              <a:solidFill>
                <a:srgbClr val="FF6600"/>
              </a:solidFill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51" name="Rectangle 25"/>
          <p:cNvSpPr>
            <a:spLocks noChangeArrowheads="1"/>
          </p:cNvSpPr>
          <p:nvPr/>
        </p:nvSpPr>
        <p:spPr bwMode="gray">
          <a:xfrm>
            <a:off x="5559609" y="4590473"/>
            <a:ext cx="476821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6600"/>
                </a:solidFill>
                <a:latin typeface="方正粗倩简体" pitchFamily="65" charset="-122"/>
                <a:ea typeface="方正粗倩简体" pitchFamily="65" charset="-122"/>
                <a:cs typeface="+mj-cs"/>
              </a:rPr>
              <a:t>+</a:t>
            </a:r>
            <a:endParaRPr lang="zh-CN" altLang="zh-CN" sz="2400" dirty="0">
              <a:solidFill>
                <a:srgbClr val="FF6600"/>
              </a:solidFill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gray">
          <a:xfrm>
            <a:off x="1144780" y="5061871"/>
            <a:ext cx="2141962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= 2745</a:t>
            </a:r>
            <a:endParaRPr lang="zh-CN" altLang="zh-CN" sz="24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259632" y="5751899"/>
            <a:ext cx="68335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每个区间分别以超额部分适用相应税率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Rectangle 25"/>
          <p:cNvSpPr>
            <a:spLocks noChangeArrowheads="1"/>
          </p:cNvSpPr>
          <p:nvPr/>
        </p:nvSpPr>
        <p:spPr bwMode="gray">
          <a:xfrm>
            <a:off x="733272" y="3970863"/>
            <a:ext cx="1205964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税</a:t>
            </a:r>
            <a:r>
              <a:rPr lang="zh-CN" altLang="en-US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率</a:t>
            </a:r>
            <a:r>
              <a:rPr lang="zh-CN" alt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：</a:t>
            </a:r>
            <a:endParaRPr lang="zh-CN" altLang="zh-CN" sz="2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66" name="Rectangle 25"/>
          <p:cNvSpPr>
            <a:spLocks noChangeArrowheads="1"/>
          </p:cNvSpPr>
          <p:nvPr/>
        </p:nvSpPr>
        <p:spPr bwMode="gray">
          <a:xfrm>
            <a:off x="1810986" y="4140242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3%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7" name="Rectangle 25"/>
          <p:cNvSpPr>
            <a:spLocks noChangeArrowheads="1"/>
          </p:cNvSpPr>
          <p:nvPr/>
        </p:nvSpPr>
        <p:spPr bwMode="gray">
          <a:xfrm>
            <a:off x="2947360" y="4140242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10%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8" name="Rectangle 25"/>
          <p:cNvSpPr>
            <a:spLocks noChangeArrowheads="1"/>
          </p:cNvSpPr>
          <p:nvPr/>
        </p:nvSpPr>
        <p:spPr bwMode="gray">
          <a:xfrm>
            <a:off x="4498966" y="4140242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20%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9" name="Rectangle 25"/>
          <p:cNvSpPr>
            <a:spLocks noChangeArrowheads="1"/>
          </p:cNvSpPr>
          <p:nvPr/>
        </p:nvSpPr>
        <p:spPr bwMode="gray">
          <a:xfrm>
            <a:off x="6406042" y="4140242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25%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3" name="Rectangle 3"/>
          <p:cNvSpPr>
            <a:spLocks noChangeArrowheads="1"/>
          </p:cNvSpPr>
          <p:nvPr/>
        </p:nvSpPr>
        <p:spPr bwMode="auto">
          <a:xfrm>
            <a:off x="1842961" y="2948017"/>
            <a:ext cx="6113413" cy="158750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4" name="Pentagon 12"/>
          <p:cNvSpPr>
            <a:spLocks noChangeArrowheads="1"/>
          </p:cNvSpPr>
          <p:nvPr/>
        </p:nvSpPr>
        <p:spPr bwMode="auto">
          <a:xfrm>
            <a:off x="2700211" y="2674968"/>
            <a:ext cx="1511747" cy="273050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5" name="Pentagon 12"/>
          <p:cNvSpPr>
            <a:spLocks noChangeArrowheads="1"/>
          </p:cNvSpPr>
          <p:nvPr/>
        </p:nvSpPr>
        <p:spPr bwMode="auto">
          <a:xfrm>
            <a:off x="3576511" y="2674967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6" name="Pentagon 12"/>
          <p:cNvSpPr>
            <a:spLocks noChangeArrowheads="1"/>
          </p:cNvSpPr>
          <p:nvPr/>
        </p:nvSpPr>
        <p:spPr bwMode="auto">
          <a:xfrm>
            <a:off x="4454399" y="2674967"/>
            <a:ext cx="3501976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7" name="Pentagon 12"/>
          <p:cNvSpPr>
            <a:spLocks noChangeArrowheads="1"/>
          </p:cNvSpPr>
          <p:nvPr/>
        </p:nvSpPr>
        <p:spPr bwMode="auto">
          <a:xfrm>
            <a:off x="1838199" y="2674967"/>
            <a:ext cx="8636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8" name="Line 16"/>
          <p:cNvSpPr>
            <a:spLocks noChangeShapeType="1"/>
          </p:cNvSpPr>
          <p:nvPr/>
        </p:nvSpPr>
        <p:spPr bwMode="auto">
          <a:xfrm>
            <a:off x="2701799" y="2684492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Line 17"/>
          <p:cNvSpPr>
            <a:spLocks noChangeShapeType="1"/>
          </p:cNvSpPr>
          <p:nvPr/>
        </p:nvSpPr>
        <p:spPr bwMode="auto">
          <a:xfrm>
            <a:off x="4139950" y="2684492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Line 18"/>
          <p:cNvSpPr>
            <a:spLocks noChangeShapeType="1"/>
          </p:cNvSpPr>
          <p:nvPr/>
        </p:nvSpPr>
        <p:spPr bwMode="auto">
          <a:xfrm>
            <a:off x="5796134" y="2684492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Pentagon 12"/>
          <p:cNvSpPr>
            <a:spLocks noChangeArrowheads="1"/>
          </p:cNvSpPr>
          <p:nvPr/>
        </p:nvSpPr>
        <p:spPr bwMode="auto">
          <a:xfrm>
            <a:off x="1838200" y="2676554"/>
            <a:ext cx="6118176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59B0E5">
                  <a:alpha val="0"/>
                </a:srgbClr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3" name="Text Box 63"/>
          <p:cNvSpPr txBox="1">
            <a:spLocks noChangeArrowheads="1"/>
          </p:cNvSpPr>
          <p:nvPr/>
        </p:nvSpPr>
        <p:spPr bwMode="auto">
          <a:xfrm>
            <a:off x="1907704" y="2660118"/>
            <a:ext cx="69602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宋体" pitchFamily="2" charset="-122"/>
                <a:cs typeface="宋体" pitchFamily="2" charset="-122"/>
              </a:rPr>
              <a:t>0-1500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4" name="Text Box 64"/>
          <p:cNvSpPr txBox="1">
            <a:spLocks noChangeArrowheads="1"/>
          </p:cNvSpPr>
          <p:nvPr/>
        </p:nvSpPr>
        <p:spPr bwMode="auto">
          <a:xfrm>
            <a:off x="4517880" y="2660118"/>
            <a:ext cx="9701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4500-9000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70" name="Text Box 65"/>
          <p:cNvSpPr txBox="1">
            <a:spLocks noChangeArrowheads="1"/>
          </p:cNvSpPr>
          <p:nvPr/>
        </p:nvSpPr>
        <p:spPr bwMode="auto">
          <a:xfrm>
            <a:off x="6372200" y="2660118"/>
            <a:ext cx="106150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9000-35000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71" name="Text Box 70"/>
          <p:cNvSpPr txBox="1">
            <a:spLocks noChangeArrowheads="1"/>
          </p:cNvSpPr>
          <p:nvPr/>
        </p:nvSpPr>
        <p:spPr bwMode="auto">
          <a:xfrm>
            <a:off x="2940526" y="2660118"/>
            <a:ext cx="106141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1500-4500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72" name="等腰三角形 71"/>
          <p:cNvSpPr/>
          <p:nvPr/>
        </p:nvSpPr>
        <p:spPr>
          <a:xfrm flipV="1">
            <a:off x="7288658" y="2429286"/>
            <a:ext cx="243556" cy="23083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6909421" y="2060848"/>
            <a:ext cx="9749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15000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6418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881971691"/>
              </p:ext>
            </p:extLst>
          </p:nvPr>
        </p:nvGraphicFramePr>
        <p:xfrm>
          <a:off x="755576" y="980728"/>
          <a:ext cx="7776864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5"/>
          <p:cNvSpPr>
            <a:spLocks noChangeArrowheads="1"/>
          </p:cNvSpPr>
          <p:nvPr/>
        </p:nvSpPr>
        <p:spPr bwMode="gray">
          <a:xfrm rot="16200000">
            <a:off x="8260957" y="3293480"/>
            <a:ext cx="116955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等效税率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Rectangle 25"/>
          <p:cNvSpPr>
            <a:spLocks noChangeArrowheads="1"/>
          </p:cNvSpPr>
          <p:nvPr/>
        </p:nvSpPr>
        <p:spPr bwMode="gray">
          <a:xfrm rot="5400000">
            <a:off x="175737" y="3281209"/>
            <a:ext cx="6771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vert270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税额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Rectangle 25"/>
          <p:cNvSpPr>
            <a:spLocks noChangeArrowheads="1"/>
          </p:cNvSpPr>
          <p:nvPr/>
        </p:nvSpPr>
        <p:spPr bwMode="gray">
          <a:xfrm>
            <a:off x="3745648" y="5466710"/>
            <a:ext cx="197848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应税收入</a:t>
            </a:r>
            <a:endParaRPr kumimoji="0" lang="zh-CN" altLang="zh-CN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超额累进计税的特点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1640" y="6074132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累进幅度平缓</a:t>
            </a:r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直接计算方法复杂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207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速算扣除数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blackGray">
          <a:xfrm>
            <a:off x="878508" y="3973233"/>
            <a:ext cx="7653337" cy="84772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rgbClr val="FFC319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blackGray">
          <a:xfrm>
            <a:off x="543545" y="4821350"/>
            <a:ext cx="8294688" cy="780422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rgbClr val="48B1FE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blackGray">
          <a:xfrm>
            <a:off x="543545" y="5601772"/>
            <a:ext cx="8294688" cy="84772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rgbClr val="FFC319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gray">
          <a:xfrm>
            <a:off x="543545" y="5601945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9"/>
          <p:cNvSpPr>
            <a:spLocks noChangeShapeType="1"/>
          </p:cNvSpPr>
          <p:nvPr/>
        </p:nvSpPr>
        <p:spPr bwMode="gray">
          <a:xfrm flipV="1">
            <a:off x="543545" y="4806444"/>
            <a:ext cx="8294688" cy="5155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blackGray">
          <a:xfrm>
            <a:off x="888033" y="3268383"/>
            <a:ext cx="7643812" cy="70485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rgbClr val="48B1FE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blackGray">
          <a:xfrm>
            <a:off x="888033" y="2603221"/>
            <a:ext cx="7643812" cy="665162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rgbClr val="FFC319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blackGray">
          <a:xfrm>
            <a:off x="878508" y="2006321"/>
            <a:ext cx="7653337" cy="59690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rgbClr val="48B1FE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blackGray">
          <a:xfrm>
            <a:off x="878508" y="1569758"/>
            <a:ext cx="7653337" cy="436563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rgbClr val="FFC319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Line 7"/>
          <p:cNvSpPr>
            <a:spLocks noChangeShapeType="1"/>
          </p:cNvSpPr>
          <p:nvPr/>
        </p:nvSpPr>
        <p:spPr bwMode="gray">
          <a:xfrm>
            <a:off x="543545" y="2006321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gray">
          <a:xfrm>
            <a:off x="543545" y="2596871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gray">
          <a:xfrm>
            <a:off x="543545" y="3258632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gray">
          <a:xfrm>
            <a:off x="543545" y="3961894"/>
            <a:ext cx="8294688" cy="0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Group 11"/>
          <p:cNvGrpSpPr>
            <a:grpSpLocks/>
          </p:cNvGrpSpPr>
          <p:nvPr/>
        </p:nvGrpSpPr>
        <p:grpSpPr bwMode="auto">
          <a:xfrm>
            <a:off x="2211035" y="5462299"/>
            <a:ext cx="4649842" cy="1279069"/>
            <a:chOff x="171" y="2983"/>
            <a:chExt cx="2836" cy="1018"/>
          </a:xfrm>
        </p:grpSpPr>
        <p:sp>
          <p:nvSpPr>
            <p:cNvPr id="18" name="AutoShape 12"/>
            <p:cNvSpPr>
              <a:spLocks noChangeArrowheads="1"/>
            </p:cNvSpPr>
            <p:nvPr/>
          </p:nvSpPr>
          <p:spPr bwMode="gray">
            <a:xfrm>
              <a:off x="171" y="2983"/>
              <a:ext cx="2829" cy="1018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8B1FE"/>
                </a:gs>
                <a:gs pos="50000">
                  <a:srgbClr val="9DD0FE"/>
                </a:gs>
                <a:gs pos="100000">
                  <a:srgbClr val="48B1FE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171" y="2990"/>
              <a:ext cx="2836" cy="503"/>
            </a:xfrm>
            <a:prstGeom prst="ellipse">
              <a:avLst/>
            </a:prstGeom>
            <a:gradFill rotWithShape="1">
              <a:gsLst>
                <a:gs pos="0">
                  <a:srgbClr val="48B1FE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0" name="Group 14"/>
          <p:cNvGrpSpPr>
            <a:grpSpLocks/>
          </p:cNvGrpSpPr>
          <p:nvPr/>
        </p:nvGrpSpPr>
        <p:grpSpPr bwMode="auto">
          <a:xfrm>
            <a:off x="2508951" y="4631304"/>
            <a:ext cx="4093132" cy="1254849"/>
            <a:chOff x="394" y="2571"/>
            <a:chExt cx="2347" cy="871"/>
          </a:xfrm>
        </p:grpSpPr>
        <p:sp>
          <p:nvSpPr>
            <p:cNvPr id="21" name="AutoShape 15"/>
            <p:cNvSpPr>
              <a:spLocks noChangeArrowheads="1"/>
            </p:cNvSpPr>
            <p:nvPr/>
          </p:nvSpPr>
          <p:spPr bwMode="gray">
            <a:xfrm>
              <a:off x="394" y="2571"/>
              <a:ext cx="2347" cy="871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FFC319"/>
                </a:gs>
                <a:gs pos="50000">
                  <a:srgbClr val="FFE392"/>
                </a:gs>
                <a:gs pos="100000">
                  <a:srgbClr val="FFC31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2" name="Oval 16"/>
            <p:cNvSpPr>
              <a:spLocks noChangeArrowheads="1"/>
            </p:cNvSpPr>
            <p:nvPr/>
          </p:nvSpPr>
          <p:spPr bwMode="gray">
            <a:xfrm>
              <a:off x="394" y="2576"/>
              <a:ext cx="2347" cy="431"/>
            </a:xfrm>
            <a:prstGeom prst="ellipse">
              <a:avLst/>
            </a:prstGeom>
            <a:gradFill rotWithShape="1">
              <a:gsLst>
                <a:gs pos="0">
                  <a:schemeClr val="accent6">
                    <a:lumMod val="75000"/>
                  </a:schemeClr>
                </a:gs>
                <a:gs pos="100000">
                  <a:srgbClr val="FFC319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3" name="Group 11"/>
          <p:cNvGrpSpPr>
            <a:grpSpLocks/>
          </p:cNvGrpSpPr>
          <p:nvPr/>
        </p:nvGrpSpPr>
        <p:grpSpPr bwMode="auto">
          <a:xfrm>
            <a:off x="2810495" y="3819246"/>
            <a:ext cx="3455988" cy="1239837"/>
            <a:chOff x="171" y="2983"/>
            <a:chExt cx="2836" cy="1018"/>
          </a:xfrm>
        </p:grpSpPr>
        <p:sp>
          <p:nvSpPr>
            <p:cNvPr id="24" name="AutoShape 12"/>
            <p:cNvSpPr>
              <a:spLocks noChangeArrowheads="1"/>
            </p:cNvSpPr>
            <p:nvPr/>
          </p:nvSpPr>
          <p:spPr bwMode="gray">
            <a:xfrm>
              <a:off x="171" y="2983"/>
              <a:ext cx="2829" cy="1018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8B1FE"/>
                </a:gs>
                <a:gs pos="50000">
                  <a:srgbClr val="9DD0FE"/>
                </a:gs>
                <a:gs pos="100000">
                  <a:srgbClr val="48B1FE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5" name="Oval 13"/>
            <p:cNvSpPr>
              <a:spLocks noChangeArrowheads="1"/>
            </p:cNvSpPr>
            <p:nvPr/>
          </p:nvSpPr>
          <p:spPr bwMode="gray">
            <a:xfrm>
              <a:off x="171" y="2990"/>
              <a:ext cx="2836" cy="503"/>
            </a:xfrm>
            <a:prstGeom prst="ellipse">
              <a:avLst/>
            </a:prstGeom>
            <a:gradFill rotWithShape="1">
              <a:gsLst>
                <a:gs pos="0">
                  <a:srgbClr val="48B1FE"/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6" name="Group 14"/>
          <p:cNvGrpSpPr>
            <a:grpSpLocks/>
          </p:cNvGrpSpPr>
          <p:nvPr/>
        </p:nvGrpSpPr>
        <p:grpSpPr bwMode="auto">
          <a:xfrm>
            <a:off x="3097833" y="3150908"/>
            <a:ext cx="2860675" cy="1062038"/>
            <a:chOff x="394" y="2571"/>
            <a:chExt cx="2347" cy="871"/>
          </a:xfrm>
        </p:grpSpPr>
        <p:sp>
          <p:nvSpPr>
            <p:cNvPr id="27" name="AutoShape 15"/>
            <p:cNvSpPr>
              <a:spLocks noChangeArrowheads="1"/>
            </p:cNvSpPr>
            <p:nvPr/>
          </p:nvSpPr>
          <p:spPr bwMode="gray">
            <a:xfrm>
              <a:off x="394" y="2571"/>
              <a:ext cx="2347" cy="871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FFC319"/>
                </a:gs>
                <a:gs pos="50000">
                  <a:srgbClr val="FFE392"/>
                </a:gs>
                <a:gs pos="100000">
                  <a:srgbClr val="FFC31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28" name="Oval 16"/>
            <p:cNvSpPr>
              <a:spLocks noChangeArrowheads="1"/>
            </p:cNvSpPr>
            <p:nvPr/>
          </p:nvSpPr>
          <p:spPr bwMode="gray">
            <a:xfrm>
              <a:off x="394" y="2576"/>
              <a:ext cx="2347" cy="431"/>
            </a:xfrm>
            <a:prstGeom prst="ellipse">
              <a:avLst/>
            </a:prstGeom>
            <a:gradFill rotWithShape="1">
              <a:gsLst>
                <a:gs pos="0">
                  <a:schemeClr val="accent6">
                    <a:lumMod val="75000"/>
                  </a:schemeClr>
                </a:gs>
                <a:gs pos="100000">
                  <a:srgbClr val="FFC319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24845" y="2507971"/>
            <a:ext cx="2363788" cy="1003300"/>
            <a:chOff x="3244850" y="2507971"/>
            <a:chExt cx="2363788" cy="1003300"/>
          </a:xfrm>
        </p:grpSpPr>
        <p:sp>
          <p:nvSpPr>
            <p:cNvPr id="30" name="AutoShape 18"/>
            <p:cNvSpPr>
              <a:spLocks noChangeArrowheads="1"/>
            </p:cNvSpPr>
            <p:nvPr/>
          </p:nvSpPr>
          <p:spPr bwMode="gray">
            <a:xfrm>
              <a:off x="3249724" y="2507971"/>
              <a:ext cx="2358914" cy="1003300"/>
            </a:xfrm>
            <a:prstGeom prst="can">
              <a:avLst>
                <a:gd name="adj" fmla="val 47144"/>
              </a:avLst>
            </a:prstGeom>
            <a:gradFill rotWithShape="1">
              <a:gsLst>
                <a:gs pos="0">
                  <a:srgbClr val="48B1FE"/>
                </a:gs>
                <a:gs pos="50000">
                  <a:srgbClr val="9DD0FE"/>
                </a:gs>
                <a:gs pos="100000">
                  <a:srgbClr val="48B1FE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31" name="Oval 19"/>
            <p:cNvSpPr>
              <a:spLocks noChangeArrowheads="1"/>
            </p:cNvSpPr>
            <p:nvPr/>
          </p:nvSpPr>
          <p:spPr bwMode="gray">
            <a:xfrm>
              <a:off x="3244850" y="2512847"/>
              <a:ext cx="2363788" cy="466906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6078"/>
                    <a:invGamma/>
                  </a:schemeClr>
                </a:gs>
                <a:gs pos="100000">
                  <a:schemeClr val="accent1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32" name="AutoShape 21"/>
          <p:cNvSpPr>
            <a:spLocks noChangeArrowheads="1"/>
          </p:cNvSpPr>
          <p:nvPr/>
        </p:nvSpPr>
        <p:spPr bwMode="gray">
          <a:xfrm>
            <a:off x="3577258" y="1960283"/>
            <a:ext cx="1885950" cy="822325"/>
          </a:xfrm>
          <a:prstGeom prst="can">
            <a:avLst>
              <a:gd name="adj" fmla="val 40000"/>
            </a:avLst>
          </a:prstGeom>
          <a:gradFill rotWithShape="1">
            <a:gsLst>
              <a:gs pos="0">
                <a:srgbClr val="FFC319"/>
              </a:gs>
              <a:gs pos="50000">
                <a:srgbClr val="FFE392"/>
              </a:gs>
              <a:gs pos="100000">
                <a:srgbClr val="FFC319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3" name="Oval 22"/>
          <p:cNvSpPr>
            <a:spLocks noChangeArrowheads="1"/>
          </p:cNvSpPr>
          <p:nvPr/>
        </p:nvSpPr>
        <p:spPr bwMode="gray">
          <a:xfrm>
            <a:off x="3585786" y="1960283"/>
            <a:ext cx="1877422" cy="328930"/>
          </a:xfrm>
          <a:prstGeom prst="ellipse">
            <a:avLst/>
          </a:prstGeom>
          <a:gradFill rotWithShape="1">
            <a:gsLst>
              <a:gs pos="0">
                <a:schemeClr val="accent6">
                  <a:lumMod val="75000"/>
                </a:schemeClr>
              </a:gs>
              <a:gs pos="100000">
                <a:srgbClr val="FFC319"/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4" name="AutoShape 23"/>
          <p:cNvSpPr>
            <a:spLocks noChangeArrowheads="1"/>
          </p:cNvSpPr>
          <p:nvPr/>
        </p:nvSpPr>
        <p:spPr bwMode="gray">
          <a:xfrm>
            <a:off x="3798029" y="1550708"/>
            <a:ext cx="1473200" cy="560388"/>
          </a:xfrm>
          <a:prstGeom prst="can">
            <a:avLst>
              <a:gd name="adj" fmla="val 36644"/>
            </a:avLst>
          </a:prstGeom>
          <a:solidFill>
            <a:srgbClr val="48B1FE"/>
          </a:solidFill>
          <a:ln>
            <a:noFill/>
          </a:ln>
          <a:ex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5" name="Rectangle 25"/>
          <p:cNvSpPr>
            <a:spLocks noChangeArrowheads="1"/>
          </p:cNvSpPr>
          <p:nvPr/>
        </p:nvSpPr>
        <p:spPr bwMode="gray">
          <a:xfrm>
            <a:off x="3264001" y="6298005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应纳税收入 </a:t>
            </a: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&lt;=1500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6" name="Rectangle 25"/>
          <p:cNvSpPr>
            <a:spLocks noChangeArrowheads="1"/>
          </p:cNvSpPr>
          <p:nvPr/>
        </p:nvSpPr>
        <p:spPr bwMode="gray">
          <a:xfrm>
            <a:off x="3264001" y="5439702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&lt;1500 &amp; &lt;=4500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7" name="Rectangle 25"/>
          <p:cNvSpPr>
            <a:spLocks noChangeArrowheads="1"/>
          </p:cNvSpPr>
          <p:nvPr/>
        </p:nvSpPr>
        <p:spPr bwMode="gray">
          <a:xfrm>
            <a:off x="3264001" y="4586216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&lt;4500 &amp; &lt;=9k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8" name="Rectangle 25"/>
          <p:cNvSpPr>
            <a:spLocks noChangeArrowheads="1"/>
          </p:cNvSpPr>
          <p:nvPr/>
        </p:nvSpPr>
        <p:spPr bwMode="gray">
          <a:xfrm>
            <a:off x="3264001" y="3819246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&lt;9k &amp; &lt;=35k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9" name="Rectangle 25"/>
          <p:cNvSpPr>
            <a:spLocks noChangeArrowheads="1"/>
          </p:cNvSpPr>
          <p:nvPr/>
        </p:nvSpPr>
        <p:spPr bwMode="gray">
          <a:xfrm>
            <a:off x="3264001" y="3104748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&lt;35k &amp; &lt;=55k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0" name="Rectangle 25"/>
          <p:cNvSpPr>
            <a:spLocks noChangeArrowheads="1"/>
          </p:cNvSpPr>
          <p:nvPr/>
        </p:nvSpPr>
        <p:spPr bwMode="gray">
          <a:xfrm>
            <a:off x="3264001" y="2372137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&lt;55k &amp; &lt;=80k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1" name="Rectangle 25"/>
          <p:cNvSpPr>
            <a:spLocks noChangeArrowheads="1"/>
          </p:cNvSpPr>
          <p:nvPr/>
        </p:nvSpPr>
        <p:spPr bwMode="gray">
          <a:xfrm>
            <a:off x="3264001" y="1783175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&gt;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80k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2" name="Rectangle 25"/>
          <p:cNvSpPr>
            <a:spLocks noChangeArrowheads="1"/>
          </p:cNvSpPr>
          <p:nvPr/>
        </p:nvSpPr>
        <p:spPr bwMode="gray">
          <a:xfrm>
            <a:off x="7232879" y="5929535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3%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gray">
          <a:xfrm>
            <a:off x="7232879" y="5074047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10%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gray">
          <a:xfrm>
            <a:off x="7232879" y="4228393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20%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5" name="Rectangle 25"/>
          <p:cNvSpPr>
            <a:spLocks noChangeArrowheads="1"/>
          </p:cNvSpPr>
          <p:nvPr/>
        </p:nvSpPr>
        <p:spPr bwMode="gray">
          <a:xfrm>
            <a:off x="7232879" y="3523462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25%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6" name="Rectangle 25"/>
          <p:cNvSpPr>
            <a:spLocks noChangeArrowheads="1"/>
          </p:cNvSpPr>
          <p:nvPr/>
        </p:nvSpPr>
        <p:spPr bwMode="gray">
          <a:xfrm>
            <a:off x="7232879" y="2796971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30%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7" name="Rectangle 25"/>
          <p:cNvSpPr>
            <a:spLocks noChangeArrowheads="1"/>
          </p:cNvSpPr>
          <p:nvPr/>
        </p:nvSpPr>
        <p:spPr bwMode="gray">
          <a:xfrm>
            <a:off x="7232879" y="2200194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35%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8" name="Rectangle 25"/>
          <p:cNvSpPr>
            <a:spLocks noChangeArrowheads="1"/>
          </p:cNvSpPr>
          <p:nvPr/>
        </p:nvSpPr>
        <p:spPr bwMode="gray">
          <a:xfrm>
            <a:off x="7232879" y="1647985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45%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9" name="Rectangle 25"/>
          <p:cNvSpPr>
            <a:spLocks noChangeArrowheads="1"/>
          </p:cNvSpPr>
          <p:nvPr/>
        </p:nvSpPr>
        <p:spPr bwMode="gray">
          <a:xfrm>
            <a:off x="6668219" y="1196752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税率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5" name="Rectangle 25"/>
          <p:cNvSpPr>
            <a:spLocks noChangeArrowheads="1"/>
          </p:cNvSpPr>
          <p:nvPr/>
        </p:nvSpPr>
        <p:spPr bwMode="gray">
          <a:xfrm>
            <a:off x="291039" y="1237228"/>
            <a:ext cx="25122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>
                <a:solidFill>
                  <a:schemeClr val="tx2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速算扣除数</a:t>
            </a:r>
            <a:endParaRPr lang="zh-CN" altLang="zh-CN" sz="1400" b="1" dirty="0">
              <a:solidFill>
                <a:schemeClr val="tx2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6" name="Rectangle 25"/>
          <p:cNvSpPr>
            <a:spLocks noChangeArrowheads="1"/>
          </p:cNvSpPr>
          <p:nvPr/>
        </p:nvSpPr>
        <p:spPr bwMode="gray">
          <a:xfrm>
            <a:off x="835571" y="5918290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0</a:t>
            </a:r>
            <a:endParaRPr kumimoji="0" lang="zh-CN" altLang="zh-CN" sz="1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7" name="Rectangle 25"/>
          <p:cNvSpPr>
            <a:spLocks noChangeArrowheads="1"/>
          </p:cNvSpPr>
          <p:nvPr/>
        </p:nvSpPr>
        <p:spPr bwMode="gray">
          <a:xfrm>
            <a:off x="835571" y="5062802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105</a:t>
            </a:r>
            <a:endParaRPr kumimoji="0" lang="zh-CN" altLang="zh-CN" sz="1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8" name="Rectangle 25"/>
          <p:cNvSpPr>
            <a:spLocks noChangeArrowheads="1"/>
          </p:cNvSpPr>
          <p:nvPr/>
        </p:nvSpPr>
        <p:spPr bwMode="gray">
          <a:xfrm>
            <a:off x="835571" y="4217148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555</a:t>
            </a:r>
            <a:endParaRPr kumimoji="0" lang="zh-CN" altLang="zh-CN" sz="1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gray">
          <a:xfrm>
            <a:off x="835571" y="3512217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1005</a:t>
            </a:r>
            <a:endParaRPr kumimoji="0" lang="zh-CN" altLang="zh-CN" sz="1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0" name="Rectangle 25"/>
          <p:cNvSpPr>
            <a:spLocks noChangeArrowheads="1"/>
          </p:cNvSpPr>
          <p:nvPr/>
        </p:nvSpPr>
        <p:spPr bwMode="gray">
          <a:xfrm>
            <a:off x="835571" y="2785726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2755</a:t>
            </a:r>
            <a:endParaRPr kumimoji="0" lang="zh-CN" altLang="zh-CN" sz="1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1" name="Rectangle 25"/>
          <p:cNvSpPr>
            <a:spLocks noChangeArrowheads="1"/>
          </p:cNvSpPr>
          <p:nvPr/>
        </p:nvSpPr>
        <p:spPr bwMode="gray">
          <a:xfrm>
            <a:off x="835571" y="2188949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5505</a:t>
            </a:r>
            <a:endParaRPr kumimoji="0" lang="zh-CN" altLang="zh-CN" sz="1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2" name="Rectangle 25"/>
          <p:cNvSpPr>
            <a:spLocks noChangeArrowheads="1"/>
          </p:cNvSpPr>
          <p:nvPr/>
        </p:nvSpPr>
        <p:spPr bwMode="gray">
          <a:xfrm>
            <a:off x="835571" y="1636740"/>
            <a:ext cx="143707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13505</a:t>
            </a:r>
            <a:endParaRPr kumimoji="0" lang="zh-CN" altLang="zh-CN" sz="14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490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速算扣除数的来历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34" name="Rectangle 3"/>
          <p:cNvSpPr>
            <a:spLocks noChangeArrowheads="1"/>
          </p:cNvSpPr>
          <p:nvPr/>
        </p:nvSpPr>
        <p:spPr bwMode="auto">
          <a:xfrm>
            <a:off x="1842961" y="1939905"/>
            <a:ext cx="6113413" cy="158750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5" name="Pentagon 12"/>
          <p:cNvSpPr>
            <a:spLocks noChangeArrowheads="1"/>
          </p:cNvSpPr>
          <p:nvPr/>
        </p:nvSpPr>
        <p:spPr bwMode="auto">
          <a:xfrm>
            <a:off x="2700211" y="1666856"/>
            <a:ext cx="1511747" cy="273050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" name="Pentagon 12"/>
          <p:cNvSpPr>
            <a:spLocks noChangeArrowheads="1"/>
          </p:cNvSpPr>
          <p:nvPr/>
        </p:nvSpPr>
        <p:spPr bwMode="auto">
          <a:xfrm>
            <a:off x="3576511" y="1666855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7" name="Pentagon 12"/>
          <p:cNvSpPr>
            <a:spLocks noChangeArrowheads="1"/>
          </p:cNvSpPr>
          <p:nvPr/>
        </p:nvSpPr>
        <p:spPr bwMode="auto">
          <a:xfrm>
            <a:off x="4454399" y="1666855"/>
            <a:ext cx="3501976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8" name="Pentagon 12"/>
          <p:cNvSpPr>
            <a:spLocks noChangeArrowheads="1"/>
          </p:cNvSpPr>
          <p:nvPr/>
        </p:nvSpPr>
        <p:spPr bwMode="auto">
          <a:xfrm>
            <a:off x="1838199" y="1666855"/>
            <a:ext cx="8636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Line 16"/>
          <p:cNvSpPr>
            <a:spLocks noChangeShapeType="1"/>
          </p:cNvSpPr>
          <p:nvPr/>
        </p:nvSpPr>
        <p:spPr bwMode="auto">
          <a:xfrm>
            <a:off x="2701799" y="1676380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Line 17"/>
          <p:cNvSpPr>
            <a:spLocks noChangeShapeType="1"/>
          </p:cNvSpPr>
          <p:nvPr/>
        </p:nvSpPr>
        <p:spPr bwMode="auto">
          <a:xfrm>
            <a:off x="4139950" y="1676380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Line 18"/>
          <p:cNvSpPr>
            <a:spLocks noChangeShapeType="1"/>
          </p:cNvSpPr>
          <p:nvPr/>
        </p:nvSpPr>
        <p:spPr bwMode="auto">
          <a:xfrm>
            <a:off x="5796134" y="1676380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Pentagon 12"/>
          <p:cNvSpPr>
            <a:spLocks noChangeArrowheads="1"/>
          </p:cNvSpPr>
          <p:nvPr/>
        </p:nvSpPr>
        <p:spPr bwMode="auto">
          <a:xfrm>
            <a:off x="1838200" y="1668442"/>
            <a:ext cx="6118176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59B0E5">
                  <a:alpha val="0"/>
                </a:srgbClr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3" name="Text Box 63"/>
          <p:cNvSpPr txBox="1">
            <a:spLocks noChangeArrowheads="1"/>
          </p:cNvSpPr>
          <p:nvPr/>
        </p:nvSpPr>
        <p:spPr bwMode="auto">
          <a:xfrm>
            <a:off x="1907704" y="1652006"/>
            <a:ext cx="69602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宋体" pitchFamily="2" charset="-122"/>
                <a:cs typeface="宋体" pitchFamily="2" charset="-122"/>
              </a:rPr>
              <a:t>0-1500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4" name="Text Box 64"/>
          <p:cNvSpPr txBox="1">
            <a:spLocks noChangeArrowheads="1"/>
          </p:cNvSpPr>
          <p:nvPr/>
        </p:nvSpPr>
        <p:spPr bwMode="auto">
          <a:xfrm>
            <a:off x="4517880" y="1652006"/>
            <a:ext cx="9701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4500-9000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45" name="Text Box 65"/>
          <p:cNvSpPr txBox="1">
            <a:spLocks noChangeArrowheads="1"/>
          </p:cNvSpPr>
          <p:nvPr/>
        </p:nvSpPr>
        <p:spPr bwMode="auto">
          <a:xfrm>
            <a:off x="6372200" y="1652006"/>
            <a:ext cx="106150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9000-35000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46" name="Text Box 70"/>
          <p:cNvSpPr txBox="1">
            <a:spLocks noChangeArrowheads="1"/>
          </p:cNvSpPr>
          <p:nvPr/>
        </p:nvSpPr>
        <p:spPr bwMode="auto">
          <a:xfrm>
            <a:off x="2940526" y="1652006"/>
            <a:ext cx="106141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1500-4500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48" name="Line 56"/>
          <p:cNvSpPr>
            <a:spLocks noChangeShapeType="1"/>
          </p:cNvSpPr>
          <p:nvPr/>
        </p:nvSpPr>
        <p:spPr bwMode="auto">
          <a:xfrm flipH="1">
            <a:off x="2700211" y="2068133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flipH="1">
            <a:off x="1853847" y="2328266"/>
            <a:ext cx="8064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Line 56"/>
          <p:cNvSpPr>
            <a:spLocks noChangeShapeType="1"/>
          </p:cNvSpPr>
          <p:nvPr/>
        </p:nvSpPr>
        <p:spPr bwMode="auto">
          <a:xfrm flipH="1">
            <a:off x="1838200" y="2068133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Line 56"/>
          <p:cNvSpPr>
            <a:spLocks noChangeShapeType="1"/>
          </p:cNvSpPr>
          <p:nvPr/>
        </p:nvSpPr>
        <p:spPr bwMode="auto">
          <a:xfrm flipH="1">
            <a:off x="4139950" y="2068133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Line 56"/>
          <p:cNvSpPr>
            <a:spLocks noChangeShapeType="1"/>
          </p:cNvSpPr>
          <p:nvPr/>
        </p:nvSpPr>
        <p:spPr bwMode="auto">
          <a:xfrm flipH="1">
            <a:off x="5796134" y="2068133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Line 56"/>
          <p:cNvSpPr>
            <a:spLocks noChangeShapeType="1"/>
          </p:cNvSpPr>
          <p:nvPr/>
        </p:nvSpPr>
        <p:spPr bwMode="auto">
          <a:xfrm flipH="1">
            <a:off x="7956374" y="2068133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Line 58"/>
          <p:cNvSpPr>
            <a:spLocks noChangeShapeType="1"/>
          </p:cNvSpPr>
          <p:nvPr/>
        </p:nvSpPr>
        <p:spPr bwMode="auto">
          <a:xfrm flipH="1">
            <a:off x="2690912" y="2328266"/>
            <a:ext cx="143815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Line 58"/>
          <p:cNvSpPr>
            <a:spLocks noChangeShapeType="1"/>
          </p:cNvSpPr>
          <p:nvPr/>
        </p:nvSpPr>
        <p:spPr bwMode="auto">
          <a:xfrm flipH="1">
            <a:off x="4139949" y="2328266"/>
            <a:ext cx="16561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Line 58"/>
          <p:cNvSpPr>
            <a:spLocks noChangeShapeType="1"/>
          </p:cNvSpPr>
          <p:nvPr/>
        </p:nvSpPr>
        <p:spPr bwMode="auto">
          <a:xfrm flipH="1" flipV="1">
            <a:off x="5760132" y="2328266"/>
            <a:ext cx="2196244" cy="86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Rectangle 25"/>
          <p:cNvSpPr>
            <a:spLocks noChangeArrowheads="1"/>
          </p:cNvSpPr>
          <p:nvPr/>
        </p:nvSpPr>
        <p:spPr bwMode="gray">
          <a:xfrm>
            <a:off x="1798921" y="2458943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一级税率区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8" name="Rectangle 25"/>
          <p:cNvSpPr>
            <a:spLocks noChangeArrowheads="1"/>
          </p:cNvSpPr>
          <p:nvPr/>
        </p:nvSpPr>
        <p:spPr bwMode="gray">
          <a:xfrm>
            <a:off x="2903759" y="2458943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二级税率区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gray">
          <a:xfrm>
            <a:off x="4487044" y="2458943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三级税率区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0" name="Rectangle 25"/>
          <p:cNvSpPr>
            <a:spLocks noChangeArrowheads="1"/>
          </p:cNvSpPr>
          <p:nvPr/>
        </p:nvSpPr>
        <p:spPr bwMode="gray">
          <a:xfrm>
            <a:off x="6382302" y="2458943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四级税率区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2" name="Rectangle 25"/>
          <p:cNvSpPr>
            <a:spLocks noChangeArrowheads="1"/>
          </p:cNvSpPr>
          <p:nvPr/>
        </p:nvSpPr>
        <p:spPr bwMode="gray">
          <a:xfrm>
            <a:off x="1810986" y="270033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3%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3" name="Rectangle 25"/>
          <p:cNvSpPr>
            <a:spLocks noChangeArrowheads="1"/>
          </p:cNvSpPr>
          <p:nvPr/>
        </p:nvSpPr>
        <p:spPr bwMode="gray">
          <a:xfrm>
            <a:off x="2947360" y="270033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10%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4" name="Rectangle 25"/>
          <p:cNvSpPr>
            <a:spLocks noChangeArrowheads="1"/>
          </p:cNvSpPr>
          <p:nvPr/>
        </p:nvSpPr>
        <p:spPr bwMode="gray">
          <a:xfrm>
            <a:off x="4498966" y="270033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20%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5" name="Rectangle 25"/>
          <p:cNvSpPr>
            <a:spLocks noChangeArrowheads="1"/>
          </p:cNvSpPr>
          <p:nvPr/>
        </p:nvSpPr>
        <p:spPr bwMode="gray">
          <a:xfrm>
            <a:off x="6406042" y="270033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25%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flipV="1">
            <a:off x="3393955" y="1421174"/>
            <a:ext cx="243556" cy="23083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3346538" y="1052736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68" name="Rectangle 25"/>
          <p:cNvSpPr>
            <a:spLocks noChangeArrowheads="1"/>
          </p:cNvSpPr>
          <p:nvPr/>
        </p:nvSpPr>
        <p:spPr bwMode="gray">
          <a:xfrm>
            <a:off x="806485" y="2996952"/>
            <a:ext cx="1205964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税额：</a:t>
            </a:r>
            <a:endParaRPr lang="zh-CN" altLang="zh-CN" sz="2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69" name="Rectangle 25"/>
          <p:cNvSpPr>
            <a:spLocks noChangeArrowheads="1"/>
          </p:cNvSpPr>
          <p:nvPr/>
        </p:nvSpPr>
        <p:spPr bwMode="gray">
          <a:xfrm>
            <a:off x="1831459" y="3081366"/>
            <a:ext cx="31570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=1500×3%+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(     -1500)×10%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3" name="Rectangle 25"/>
          <p:cNvSpPr>
            <a:spLocks noChangeArrowheads="1"/>
          </p:cNvSpPr>
          <p:nvPr/>
        </p:nvSpPr>
        <p:spPr bwMode="gray">
          <a:xfrm>
            <a:off x="4583297" y="3083460"/>
            <a:ext cx="31570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     ×10%-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1500×(10%-3%)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275856" y="3081366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996400" y="3078916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6012160" y="3458617"/>
            <a:ext cx="13558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Rectangle 25"/>
          <p:cNvSpPr>
            <a:spLocks noChangeArrowheads="1"/>
          </p:cNvSpPr>
          <p:nvPr/>
        </p:nvSpPr>
        <p:spPr bwMode="gray">
          <a:xfrm>
            <a:off x="5904149" y="3492043"/>
            <a:ext cx="1836203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二级扣除数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方正粗倩简体" pitchFamily="65" charset="-122"/>
                <a:cs typeface="+mj-cs"/>
              </a:rPr>
              <a:t>=105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方正粗倩简体" pitchFamily="65" charset="-122"/>
              <a:cs typeface="+mj-cs"/>
            </a:endParaRPr>
          </a:p>
        </p:txBody>
      </p:sp>
      <p:sp>
        <p:nvSpPr>
          <p:cNvPr id="81" name="Rectangle 3"/>
          <p:cNvSpPr>
            <a:spLocks noChangeArrowheads="1"/>
          </p:cNvSpPr>
          <p:nvPr/>
        </p:nvSpPr>
        <p:spPr bwMode="auto">
          <a:xfrm>
            <a:off x="1851635" y="4586366"/>
            <a:ext cx="6113413" cy="158750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2" name="Pentagon 12"/>
          <p:cNvSpPr>
            <a:spLocks noChangeArrowheads="1"/>
          </p:cNvSpPr>
          <p:nvPr/>
        </p:nvSpPr>
        <p:spPr bwMode="auto">
          <a:xfrm>
            <a:off x="2708885" y="4313317"/>
            <a:ext cx="1511747" cy="273050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3" name="Pentagon 12"/>
          <p:cNvSpPr>
            <a:spLocks noChangeArrowheads="1"/>
          </p:cNvSpPr>
          <p:nvPr/>
        </p:nvSpPr>
        <p:spPr bwMode="auto">
          <a:xfrm>
            <a:off x="3585185" y="4313316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4" name="Pentagon 12"/>
          <p:cNvSpPr>
            <a:spLocks noChangeArrowheads="1"/>
          </p:cNvSpPr>
          <p:nvPr/>
        </p:nvSpPr>
        <p:spPr bwMode="auto">
          <a:xfrm>
            <a:off x="4463073" y="4313316"/>
            <a:ext cx="3501976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5" name="Pentagon 12"/>
          <p:cNvSpPr>
            <a:spLocks noChangeArrowheads="1"/>
          </p:cNvSpPr>
          <p:nvPr/>
        </p:nvSpPr>
        <p:spPr bwMode="auto">
          <a:xfrm>
            <a:off x="1846873" y="4313316"/>
            <a:ext cx="8636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6" name="Line 16"/>
          <p:cNvSpPr>
            <a:spLocks noChangeShapeType="1"/>
          </p:cNvSpPr>
          <p:nvPr/>
        </p:nvSpPr>
        <p:spPr bwMode="auto">
          <a:xfrm>
            <a:off x="2710473" y="4322841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Line 17"/>
          <p:cNvSpPr>
            <a:spLocks noChangeShapeType="1"/>
          </p:cNvSpPr>
          <p:nvPr/>
        </p:nvSpPr>
        <p:spPr bwMode="auto">
          <a:xfrm>
            <a:off x="4148624" y="4322841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18"/>
          <p:cNvSpPr>
            <a:spLocks noChangeShapeType="1"/>
          </p:cNvSpPr>
          <p:nvPr/>
        </p:nvSpPr>
        <p:spPr bwMode="auto">
          <a:xfrm>
            <a:off x="5804808" y="4322841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Pentagon 12"/>
          <p:cNvSpPr>
            <a:spLocks noChangeArrowheads="1"/>
          </p:cNvSpPr>
          <p:nvPr/>
        </p:nvSpPr>
        <p:spPr bwMode="auto">
          <a:xfrm>
            <a:off x="1846874" y="4314903"/>
            <a:ext cx="6118176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59B0E5">
                  <a:alpha val="0"/>
                </a:srgbClr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0" name="Text Box 63"/>
          <p:cNvSpPr txBox="1">
            <a:spLocks noChangeArrowheads="1"/>
          </p:cNvSpPr>
          <p:nvPr/>
        </p:nvSpPr>
        <p:spPr bwMode="auto">
          <a:xfrm>
            <a:off x="1916378" y="4298467"/>
            <a:ext cx="69602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宋体" pitchFamily="2" charset="-122"/>
                <a:cs typeface="宋体" pitchFamily="2" charset="-122"/>
              </a:rPr>
              <a:t>0-1500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1" name="Text Box 64"/>
          <p:cNvSpPr txBox="1">
            <a:spLocks noChangeArrowheads="1"/>
          </p:cNvSpPr>
          <p:nvPr/>
        </p:nvSpPr>
        <p:spPr bwMode="auto">
          <a:xfrm>
            <a:off x="4526554" y="4298467"/>
            <a:ext cx="9701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4500-9000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92" name="Text Box 65"/>
          <p:cNvSpPr txBox="1">
            <a:spLocks noChangeArrowheads="1"/>
          </p:cNvSpPr>
          <p:nvPr/>
        </p:nvSpPr>
        <p:spPr bwMode="auto">
          <a:xfrm>
            <a:off x="6380874" y="4298467"/>
            <a:ext cx="106150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9000-35000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93" name="Text Box 70"/>
          <p:cNvSpPr txBox="1">
            <a:spLocks noChangeArrowheads="1"/>
          </p:cNvSpPr>
          <p:nvPr/>
        </p:nvSpPr>
        <p:spPr bwMode="auto">
          <a:xfrm>
            <a:off x="2949200" y="4298467"/>
            <a:ext cx="106141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1500-4500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94" name="Line 56"/>
          <p:cNvSpPr>
            <a:spLocks noChangeShapeType="1"/>
          </p:cNvSpPr>
          <p:nvPr/>
        </p:nvSpPr>
        <p:spPr bwMode="auto">
          <a:xfrm flipH="1">
            <a:off x="2708885" y="4714594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Line 58"/>
          <p:cNvSpPr>
            <a:spLocks noChangeShapeType="1"/>
          </p:cNvSpPr>
          <p:nvPr/>
        </p:nvSpPr>
        <p:spPr bwMode="auto">
          <a:xfrm flipH="1">
            <a:off x="1862521" y="4974727"/>
            <a:ext cx="8064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Line 56"/>
          <p:cNvSpPr>
            <a:spLocks noChangeShapeType="1"/>
          </p:cNvSpPr>
          <p:nvPr/>
        </p:nvSpPr>
        <p:spPr bwMode="auto">
          <a:xfrm flipH="1">
            <a:off x="1846874" y="4714594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Line 56"/>
          <p:cNvSpPr>
            <a:spLocks noChangeShapeType="1"/>
          </p:cNvSpPr>
          <p:nvPr/>
        </p:nvSpPr>
        <p:spPr bwMode="auto">
          <a:xfrm flipH="1">
            <a:off x="4148624" y="4714594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Line 56"/>
          <p:cNvSpPr>
            <a:spLocks noChangeShapeType="1"/>
          </p:cNvSpPr>
          <p:nvPr/>
        </p:nvSpPr>
        <p:spPr bwMode="auto">
          <a:xfrm flipH="1">
            <a:off x="5804808" y="4714594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Line 56"/>
          <p:cNvSpPr>
            <a:spLocks noChangeShapeType="1"/>
          </p:cNvSpPr>
          <p:nvPr/>
        </p:nvSpPr>
        <p:spPr bwMode="auto">
          <a:xfrm flipH="1">
            <a:off x="7965048" y="4714594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Line 58"/>
          <p:cNvSpPr>
            <a:spLocks noChangeShapeType="1"/>
          </p:cNvSpPr>
          <p:nvPr/>
        </p:nvSpPr>
        <p:spPr bwMode="auto">
          <a:xfrm flipH="1">
            <a:off x="2699586" y="4974727"/>
            <a:ext cx="143815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Line 58"/>
          <p:cNvSpPr>
            <a:spLocks noChangeShapeType="1"/>
          </p:cNvSpPr>
          <p:nvPr/>
        </p:nvSpPr>
        <p:spPr bwMode="auto">
          <a:xfrm flipH="1">
            <a:off x="4148623" y="4974727"/>
            <a:ext cx="16561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2" name="Line 58"/>
          <p:cNvSpPr>
            <a:spLocks noChangeShapeType="1"/>
          </p:cNvSpPr>
          <p:nvPr/>
        </p:nvSpPr>
        <p:spPr bwMode="auto">
          <a:xfrm flipH="1" flipV="1">
            <a:off x="5768806" y="4974727"/>
            <a:ext cx="2196244" cy="86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" name="Rectangle 25"/>
          <p:cNvSpPr>
            <a:spLocks noChangeArrowheads="1"/>
          </p:cNvSpPr>
          <p:nvPr/>
        </p:nvSpPr>
        <p:spPr bwMode="gray">
          <a:xfrm>
            <a:off x="1807595" y="5105404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一级税率区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4" name="Rectangle 25"/>
          <p:cNvSpPr>
            <a:spLocks noChangeArrowheads="1"/>
          </p:cNvSpPr>
          <p:nvPr/>
        </p:nvSpPr>
        <p:spPr bwMode="gray">
          <a:xfrm>
            <a:off x="2912433" y="5105404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二级税率区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5" name="Rectangle 25"/>
          <p:cNvSpPr>
            <a:spLocks noChangeArrowheads="1"/>
          </p:cNvSpPr>
          <p:nvPr/>
        </p:nvSpPr>
        <p:spPr bwMode="gray">
          <a:xfrm>
            <a:off x="4495718" y="5105404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三级税率区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6" name="Rectangle 25"/>
          <p:cNvSpPr>
            <a:spLocks noChangeArrowheads="1"/>
          </p:cNvSpPr>
          <p:nvPr/>
        </p:nvSpPr>
        <p:spPr bwMode="gray">
          <a:xfrm>
            <a:off x="6390976" y="5105404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四级税率区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7" name="Rectangle 25"/>
          <p:cNvSpPr>
            <a:spLocks noChangeArrowheads="1"/>
          </p:cNvSpPr>
          <p:nvPr/>
        </p:nvSpPr>
        <p:spPr bwMode="gray">
          <a:xfrm>
            <a:off x="1819660" y="5346791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3%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8" name="Rectangle 25"/>
          <p:cNvSpPr>
            <a:spLocks noChangeArrowheads="1"/>
          </p:cNvSpPr>
          <p:nvPr/>
        </p:nvSpPr>
        <p:spPr bwMode="gray">
          <a:xfrm>
            <a:off x="2956034" y="5346791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10%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9" name="Rectangle 25"/>
          <p:cNvSpPr>
            <a:spLocks noChangeArrowheads="1"/>
          </p:cNvSpPr>
          <p:nvPr/>
        </p:nvSpPr>
        <p:spPr bwMode="gray">
          <a:xfrm>
            <a:off x="4507640" y="5346791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20%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0" name="Rectangle 25"/>
          <p:cNvSpPr>
            <a:spLocks noChangeArrowheads="1"/>
          </p:cNvSpPr>
          <p:nvPr/>
        </p:nvSpPr>
        <p:spPr bwMode="gray">
          <a:xfrm>
            <a:off x="6414716" y="5346791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25%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1" name="等腰三角形 110"/>
          <p:cNvSpPr/>
          <p:nvPr/>
        </p:nvSpPr>
        <p:spPr>
          <a:xfrm flipV="1">
            <a:off x="4812169" y="4067635"/>
            <a:ext cx="243556" cy="23083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/>
          <p:cNvSpPr/>
          <p:nvPr/>
        </p:nvSpPr>
        <p:spPr>
          <a:xfrm>
            <a:off x="4764752" y="3699197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13" name="Rectangle 25"/>
          <p:cNvSpPr>
            <a:spLocks noChangeArrowheads="1"/>
          </p:cNvSpPr>
          <p:nvPr/>
        </p:nvSpPr>
        <p:spPr bwMode="gray">
          <a:xfrm>
            <a:off x="815159" y="5661248"/>
            <a:ext cx="1205964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税额：</a:t>
            </a:r>
            <a:endParaRPr lang="zh-CN" altLang="zh-CN" sz="2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114" name="Rectangle 25"/>
          <p:cNvSpPr>
            <a:spLocks noChangeArrowheads="1"/>
          </p:cNvSpPr>
          <p:nvPr/>
        </p:nvSpPr>
        <p:spPr bwMode="gray">
          <a:xfrm>
            <a:off x="1718574" y="5745662"/>
            <a:ext cx="52521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=1500×3%+(4500-1500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)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×10%+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(     -4500)×20%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5" name="Rectangle 25"/>
          <p:cNvSpPr>
            <a:spLocks noChangeArrowheads="1"/>
          </p:cNvSpPr>
          <p:nvPr/>
        </p:nvSpPr>
        <p:spPr bwMode="gray">
          <a:xfrm>
            <a:off x="1475656" y="6156339"/>
            <a:ext cx="55085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     ×20%-4500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×(20%-10%)-1500×(10%-3%)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5133803" y="5744115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2226740" y="6145811"/>
            <a:ext cx="311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C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3151765" y="6555484"/>
            <a:ext cx="306229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Rectangle 25"/>
          <p:cNvSpPr>
            <a:spLocks noChangeArrowheads="1"/>
          </p:cNvSpPr>
          <p:nvPr/>
        </p:nvSpPr>
        <p:spPr bwMode="gray">
          <a:xfrm>
            <a:off x="6300192" y="6256200"/>
            <a:ext cx="1872208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三级扣除数 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方正粗倩简体" pitchFamily="65" charset="-122"/>
                <a:cs typeface="+mj-cs"/>
              </a:rPr>
              <a:t>=555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方正粗倩简体" pitchFamily="65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1086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速算扣除数算法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6486" y="4149080"/>
            <a:ext cx="77048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扣除数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当前级别下限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（当前税率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上级税率）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上级扣除数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5"/>
          <p:cNvSpPr>
            <a:spLocks noChangeArrowheads="1"/>
          </p:cNvSpPr>
          <p:nvPr/>
        </p:nvSpPr>
        <p:spPr bwMode="gray">
          <a:xfrm>
            <a:off x="1151633" y="1844824"/>
            <a:ext cx="55085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 4500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×(20%-10%)+1500×(10%-3%)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Rectangle 25"/>
          <p:cNvSpPr>
            <a:spLocks noChangeArrowheads="1"/>
          </p:cNvSpPr>
          <p:nvPr/>
        </p:nvSpPr>
        <p:spPr bwMode="gray">
          <a:xfrm>
            <a:off x="539552" y="1863501"/>
            <a:ext cx="1872208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三级扣除数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方正粗倩简体" pitchFamily="65" charset="-122"/>
              <a:cs typeface="+mj-cs"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gray">
          <a:xfrm>
            <a:off x="395536" y="2308346"/>
            <a:ext cx="55085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 4500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×(20%-10%)+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gray">
          <a:xfrm>
            <a:off x="3804773" y="2308346"/>
            <a:ext cx="1872208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二级扣除数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方正粗倩简体" pitchFamily="65" charset="-122"/>
              <a:cs typeface="+mj-cs"/>
            </a:endParaRP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gray">
          <a:xfrm>
            <a:off x="2038273" y="2812170"/>
            <a:ext cx="55085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 9000×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(25%-20%)+</a:t>
            </a: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4500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×(20%-10%)+1500×(10%-3%)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gray">
          <a:xfrm>
            <a:off x="539552" y="2830847"/>
            <a:ext cx="1872208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四</a:t>
            </a:r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级扣除数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方正粗倩简体" pitchFamily="65" charset="-122"/>
              <a:cs typeface="+mj-cs"/>
            </a:endParaRPr>
          </a:p>
        </p:txBody>
      </p:sp>
      <p:sp>
        <p:nvSpPr>
          <p:cNvPr id="12" name="Rectangle 25"/>
          <p:cNvSpPr>
            <a:spLocks noChangeArrowheads="1"/>
          </p:cNvSpPr>
          <p:nvPr/>
        </p:nvSpPr>
        <p:spPr bwMode="gray">
          <a:xfrm>
            <a:off x="395536" y="3275692"/>
            <a:ext cx="55085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= 9000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×(25%-20%)+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gray">
          <a:xfrm>
            <a:off x="3804773" y="3275692"/>
            <a:ext cx="1872208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三</a:t>
            </a:r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级扣除数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方正粗倩简体" pitchFamily="65" charset="-122"/>
              <a:cs typeface="+mj-cs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gray">
          <a:xfrm>
            <a:off x="278414" y="1196752"/>
            <a:ext cx="55085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 pitchFamily="34" charset="-122"/>
                <a:cs typeface="宋体" pitchFamily="2" charset="-122"/>
              </a:rPr>
              <a:t>= 1500×(10%-3%)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gray">
          <a:xfrm>
            <a:off x="539552" y="1215429"/>
            <a:ext cx="1872208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二</a:t>
            </a:r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级扣除数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方正粗倩简体" pitchFamily="65" charset="-122"/>
              <a:cs typeface="+mj-cs"/>
            </a:endParaRPr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gray">
          <a:xfrm rot="5400000">
            <a:off x="507849" y="3244334"/>
            <a:ext cx="1872208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…</a:t>
            </a:r>
            <a:endParaRPr lang="zh-CN" altLang="zh-CN" sz="14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方正粗倩简体" pitchFamily="65" charset="-122"/>
              <a:cs typeface="+mj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584" y="5313982"/>
            <a:ext cx="81369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第 </a:t>
            </a:r>
            <a:r>
              <a:rPr lang="en-US" altLang="zh-CN" b="1" dirty="0" smtClean="0">
                <a:solidFill>
                  <a:srgbClr val="FF6600"/>
                </a:solidFill>
                <a:latin typeface="+mj-lt"/>
              </a:rPr>
              <a:t>N</a:t>
            </a:r>
            <a:r>
              <a:rPr lang="en-US" altLang="zh-CN" b="1" dirty="0" smtClean="0">
                <a:solidFill>
                  <a:schemeClr val="accent6"/>
                </a:solidFill>
                <a:latin typeface="+mj-lt"/>
              </a:rPr>
              <a:t> 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级扣除数</a:t>
            </a:r>
            <a:r>
              <a:rPr lang="en-US" altLang="zh-CN" sz="2000" b="1" dirty="0" smtClean="0">
                <a:latin typeface="+mj-lt"/>
              </a:rPr>
              <a:t>=SUMPRODUCT</a:t>
            </a:r>
            <a:r>
              <a:rPr lang="en-US" altLang="zh-CN" sz="2000" b="1" dirty="0">
                <a:latin typeface="+mj-lt"/>
              </a:rPr>
              <a:t>(</a:t>
            </a:r>
            <a:r>
              <a:rPr lang="en-US" altLang="zh-CN" sz="2000" b="1" dirty="0">
                <a:solidFill>
                  <a:srgbClr val="00B0F0"/>
                </a:solidFill>
                <a:latin typeface="+mj-lt"/>
              </a:rPr>
              <a:t>{0;1500;4500;9000;35000;55000;80000</a:t>
            </a:r>
            <a:r>
              <a:rPr lang="en-US" altLang="zh-CN" sz="2000" b="1" dirty="0" smtClean="0">
                <a:solidFill>
                  <a:srgbClr val="00B0F0"/>
                </a:solidFill>
                <a:latin typeface="+mj-lt"/>
              </a:rPr>
              <a:t>}</a:t>
            </a:r>
            <a:r>
              <a:rPr lang="en-US" altLang="zh-CN" sz="2000" b="1" dirty="0" smtClean="0">
                <a:latin typeface="+mj-lt"/>
              </a:rPr>
              <a:t>,</a:t>
            </a:r>
          </a:p>
          <a:p>
            <a:r>
              <a:rPr lang="en-US" altLang="zh-CN" sz="2000" b="1" dirty="0" smtClean="0">
                <a:latin typeface="+mj-lt"/>
              </a:rPr>
              <a:t>	</a:t>
            </a:r>
            <a:r>
              <a:rPr lang="en-US" altLang="zh-CN" sz="2000" b="1" dirty="0" smtClean="0">
                <a:latin typeface="+mj-lt"/>
              </a:rPr>
              <a:t>(</a:t>
            </a:r>
            <a:r>
              <a:rPr lang="en-US" altLang="zh-CN" sz="2000" b="1" dirty="0" smtClean="0">
                <a:solidFill>
                  <a:srgbClr val="00B050"/>
                </a:solidFill>
                <a:latin typeface="+mj-lt"/>
              </a:rPr>
              <a:t>{</a:t>
            </a:r>
            <a:r>
              <a:rPr lang="en-US" altLang="zh-CN" sz="2000" b="1" dirty="0">
                <a:solidFill>
                  <a:srgbClr val="00B050"/>
                </a:solidFill>
                <a:latin typeface="+mj-lt"/>
              </a:rPr>
              <a:t>3;10;20;25;30;35;45}%</a:t>
            </a:r>
            <a:r>
              <a:rPr lang="en-US" altLang="zh-CN" sz="2000" b="1" dirty="0">
                <a:latin typeface="+mj-lt"/>
              </a:rPr>
              <a:t>-</a:t>
            </a:r>
            <a:r>
              <a:rPr lang="en-US" altLang="zh-CN" sz="2000" b="1" dirty="0">
                <a:solidFill>
                  <a:srgbClr val="00B050"/>
                </a:solidFill>
                <a:latin typeface="+mj-lt"/>
              </a:rPr>
              <a:t>{0;3;10;20;25;30;35}%</a:t>
            </a:r>
            <a:r>
              <a:rPr lang="en-US" altLang="zh-CN" sz="2000" b="1" dirty="0">
                <a:latin typeface="+mj-lt"/>
              </a:rPr>
              <a:t>)*(ROW(1:7</a:t>
            </a:r>
            <a:r>
              <a:rPr lang="en-US" altLang="zh-CN" sz="2000" b="1" dirty="0" smtClean="0">
                <a:latin typeface="+mj-lt"/>
              </a:rPr>
              <a:t>)&lt;=</a:t>
            </a:r>
            <a:r>
              <a:rPr lang="en-US" altLang="zh-CN" sz="2000" b="1" dirty="0" smtClean="0">
                <a:solidFill>
                  <a:srgbClr val="FF6600"/>
                </a:solidFill>
                <a:latin typeface="+mj-lt"/>
              </a:rPr>
              <a:t>N</a:t>
            </a:r>
            <a:r>
              <a:rPr lang="en-US" altLang="zh-CN" sz="2000" b="1" dirty="0" smtClean="0">
                <a:latin typeface="+mj-lt"/>
              </a:rPr>
              <a:t>))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gray">
          <a:xfrm>
            <a:off x="539552" y="4931876"/>
            <a:ext cx="1872208" cy="369332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计算</a:t>
            </a:r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公式</a:t>
            </a:r>
            <a:r>
              <a:rPr lang="zh-CN" altLang="en-US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：</a:t>
            </a:r>
            <a:endParaRPr lang="zh-CN" altLang="zh-CN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20072" y="5083659"/>
            <a:ext cx="21647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14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各级下限</a:t>
            </a:r>
            <a:endParaRPr lang="zh-CN" altLang="en-US" sz="14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79712" y="6001543"/>
            <a:ext cx="21647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14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各级</a:t>
            </a:r>
            <a:r>
              <a:rPr lang="zh-CN" altLang="en-US" sz="14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税率</a:t>
            </a:r>
            <a:endParaRPr lang="zh-CN" altLang="en-US" sz="14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95444" y="6001543"/>
            <a:ext cx="21647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14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前</a:t>
            </a:r>
            <a:r>
              <a:rPr lang="zh-CN" altLang="en-US" sz="14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一级税率</a:t>
            </a:r>
            <a:endParaRPr lang="zh-CN" altLang="en-US" sz="14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218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842961" y="2549922"/>
            <a:ext cx="6113413" cy="158750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Pentagon 12"/>
          <p:cNvSpPr>
            <a:spLocks noChangeArrowheads="1"/>
          </p:cNvSpPr>
          <p:nvPr/>
        </p:nvSpPr>
        <p:spPr bwMode="auto">
          <a:xfrm>
            <a:off x="2700211" y="2276873"/>
            <a:ext cx="1511747" cy="273050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Pentagon 12"/>
          <p:cNvSpPr>
            <a:spLocks noChangeArrowheads="1"/>
          </p:cNvSpPr>
          <p:nvPr/>
        </p:nvSpPr>
        <p:spPr bwMode="auto">
          <a:xfrm>
            <a:off x="3576511" y="2276872"/>
            <a:ext cx="900113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Pentagon 12"/>
          <p:cNvSpPr>
            <a:spLocks noChangeArrowheads="1"/>
          </p:cNvSpPr>
          <p:nvPr/>
        </p:nvSpPr>
        <p:spPr bwMode="auto">
          <a:xfrm>
            <a:off x="4454399" y="2276872"/>
            <a:ext cx="3501976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Pentagon 12"/>
          <p:cNvSpPr>
            <a:spLocks noChangeArrowheads="1"/>
          </p:cNvSpPr>
          <p:nvPr/>
        </p:nvSpPr>
        <p:spPr bwMode="auto">
          <a:xfrm>
            <a:off x="1838199" y="2276872"/>
            <a:ext cx="863600" cy="287337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1F88C8"/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Line 16"/>
          <p:cNvSpPr>
            <a:spLocks noChangeShapeType="1"/>
          </p:cNvSpPr>
          <p:nvPr/>
        </p:nvSpPr>
        <p:spPr bwMode="auto">
          <a:xfrm>
            <a:off x="2701799" y="2286397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4139950" y="2286397"/>
            <a:ext cx="0" cy="20516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5796134" y="2286397"/>
            <a:ext cx="0" cy="215900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Pentagon 12"/>
          <p:cNvSpPr>
            <a:spLocks noChangeArrowheads="1"/>
          </p:cNvSpPr>
          <p:nvPr/>
        </p:nvSpPr>
        <p:spPr bwMode="auto">
          <a:xfrm>
            <a:off x="1838200" y="2278459"/>
            <a:ext cx="6118176" cy="287338"/>
          </a:xfrm>
          <a:prstGeom prst="homePlate">
            <a:avLst>
              <a:gd name="adj" fmla="val 0"/>
            </a:avLst>
          </a:prstGeom>
          <a:gradFill rotWithShape="1">
            <a:gsLst>
              <a:gs pos="0">
                <a:srgbClr val="59B0E5">
                  <a:alpha val="0"/>
                </a:srgbClr>
              </a:gs>
              <a:gs pos="100000">
                <a:srgbClr val="59B0E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Text Box 63"/>
          <p:cNvSpPr txBox="1">
            <a:spLocks noChangeArrowheads="1"/>
          </p:cNvSpPr>
          <p:nvPr/>
        </p:nvSpPr>
        <p:spPr bwMode="auto">
          <a:xfrm>
            <a:off x="1907704" y="2262023"/>
            <a:ext cx="69602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宋体" pitchFamily="2" charset="-122"/>
                <a:cs typeface="宋体" pitchFamily="2" charset="-122"/>
              </a:rPr>
              <a:t>0-1500</a:t>
            </a:r>
            <a:endParaRPr kumimoji="0" lang="zh-CN" altLang="zh-CN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Text Box 64"/>
          <p:cNvSpPr txBox="1">
            <a:spLocks noChangeArrowheads="1"/>
          </p:cNvSpPr>
          <p:nvPr/>
        </p:nvSpPr>
        <p:spPr bwMode="auto">
          <a:xfrm>
            <a:off x="4517880" y="2262023"/>
            <a:ext cx="9701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4500-9000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3" name="Text Box 65"/>
          <p:cNvSpPr txBox="1">
            <a:spLocks noChangeArrowheads="1"/>
          </p:cNvSpPr>
          <p:nvPr/>
        </p:nvSpPr>
        <p:spPr bwMode="auto">
          <a:xfrm>
            <a:off x="6372200" y="2262023"/>
            <a:ext cx="106150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9000-35000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4" name="Text Box 70"/>
          <p:cNvSpPr txBox="1">
            <a:spLocks noChangeArrowheads="1"/>
          </p:cNvSpPr>
          <p:nvPr/>
        </p:nvSpPr>
        <p:spPr bwMode="auto">
          <a:xfrm>
            <a:off x="2940526" y="2262023"/>
            <a:ext cx="106141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400" b="0" i="0" u="none" strike="noStrike" cap="none" normalizeH="0" baseline="0">
                <a:ln>
                  <a:noFill/>
                </a:ln>
                <a:effectLst/>
                <a:latin typeface="+mj-lt"/>
                <a:ea typeface="宋体" pitchFamily="2" charset="-122"/>
                <a:cs typeface="宋体" pitchFamily="2" charset="-122"/>
              </a:defRPr>
            </a:lvl1pPr>
          </a:lstStyle>
          <a:p>
            <a:r>
              <a:rPr lang="en-US" altLang="zh-CN" dirty="0" smtClean="0">
                <a:solidFill>
                  <a:schemeClr val="bg1"/>
                </a:solidFill>
              </a:rPr>
              <a:t>1500-4500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5" name="Rectangle 25"/>
          <p:cNvSpPr>
            <a:spLocks noChangeArrowheads="1"/>
          </p:cNvSpPr>
          <p:nvPr/>
        </p:nvSpPr>
        <p:spPr bwMode="gray">
          <a:xfrm>
            <a:off x="-1692696" y="1628800"/>
            <a:ext cx="8064896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应纳税收入 </a:t>
            </a:r>
            <a:r>
              <a:rPr lang="en-US" altLang="zh-CN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:  </a:t>
            </a:r>
            <a:r>
              <a:rPr lang="en-US" altLang="zh-CN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15000</a:t>
            </a:r>
            <a:endParaRPr lang="zh-CN" altLang="zh-CN" sz="16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16" name="Line 56"/>
          <p:cNvSpPr>
            <a:spLocks noChangeShapeType="1"/>
          </p:cNvSpPr>
          <p:nvPr/>
        </p:nvSpPr>
        <p:spPr bwMode="auto">
          <a:xfrm flipH="1">
            <a:off x="2700211" y="2678150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Line 58"/>
          <p:cNvSpPr>
            <a:spLocks noChangeShapeType="1"/>
          </p:cNvSpPr>
          <p:nvPr/>
        </p:nvSpPr>
        <p:spPr bwMode="auto">
          <a:xfrm flipH="1">
            <a:off x="1853847" y="2938283"/>
            <a:ext cx="80642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auto">
          <a:xfrm flipH="1">
            <a:off x="1838200" y="2678150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Line 56"/>
          <p:cNvSpPr>
            <a:spLocks noChangeShapeType="1"/>
          </p:cNvSpPr>
          <p:nvPr/>
        </p:nvSpPr>
        <p:spPr bwMode="auto">
          <a:xfrm flipH="1">
            <a:off x="4139950" y="2678150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Line 56"/>
          <p:cNvSpPr>
            <a:spLocks noChangeShapeType="1"/>
          </p:cNvSpPr>
          <p:nvPr/>
        </p:nvSpPr>
        <p:spPr bwMode="auto">
          <a:xfrm flipH="1">
            <a:off x="5796134" y="2678150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Line 56"/>
          <p:cNvSpPr>
            <a:spLocks noChangeShapeType="1"/>
          </p:cNvSpPr>
          <p:nvPr/>
        </p:nvSpPr>
        <p:spPr bwMode="auto">
          <a:xfrm flipH="1">
            <a:off x="7956374" y="2678150"/>
            <a:ext cx="0" cy="558889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Line 58"/>
          <p:cNvSpPr>
            <a:spLocks noChangeShapeType="1"/>
          </p:cNvSpPr>
          <p:nvPr/>
        </p:nvSpPr>
        <p:spPr bwMode="auto">
          <a:xfrm flipH="1">
            <a:off x="2690912" y="2938283"/>
            <a:ext cx="143815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Line 58"/>
          <p:cNvSpPr>
            <a:spLocks noChangeShapeType="1"/>
          </p:cNvSpPr>
          <p:nvPr/>
        </p:nvSpPr>
        <p:spPr bwMode="auto">
          <a:xfrm flipH="1">
            <a:off x="4139949" y="2938283"/>
            <a:ext cx="16561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Line 58"/>
          <p:cNvSpPr>
            <a:spLocks noChangeShapeType="1"/>
          </p:cNvSpPr>
          <p:nvPr/>
        </p:nvSpPr>
        <p:spPr bwMode="auto">
          <a:xfrm flipH="1" flipV="1">
            <a:off x="5760132" y="2938283"/>
            <a:ext cx="2196244" cy="86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gray">
          <a:xfrm>
            <a:off x="1798921" y="306896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一级税率区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gray">
          <a:xfrm>
            <a:off x="2903759" y="306896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二级税率区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gray">
          <a:xfrm>
            <a:off x="4487044" y="306896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三级税率区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gray">
          <a:xfrm>
            <a:off x="6382302" y="3068960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四级税率区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速算扣除数的用法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42" name="Rectangle 25"/>
          <p:cNvSpPr>
            <a:spLocks noChangeArrowheads="1"/>
          </p:cNvSpPr>
          <p:nvPr/>
        </p:nvSpPr>
        <p:spPr bwMode="gray">
          <a:xfrm>
            <a:off x="539552" y="3559165"/>
            <a:ext cx="1205964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扣除数：</a:t>
            </a:r>
            <a:endParaRPr lang="zh-CN" altLang="zh-CN" sz="2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43" name="Rectangle 25"/>
          <p:cNvSpPr>
            <a:spLocks noChangeArrowheads="1"/>
          </p:cNvSpPr>
          <p:nvPr/>
        </p:nvSpPr>
        <p:spPr bwMode="gray">
          <a:xfrm>
            <a:off x="1792616" y="3702861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0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gray">
          <a:xfrm>
            <a:off x="2928990" y="3702861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105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5" name="Rectangle 25"/>
          <p:cNvSpPr>
            <a:spLocks noChangeArrowheads="1"/>
          </p:cNvSpPr>
          <p:nvPr/>
        </p:nvSpPr>
        <p:spPr bwMode="gray">
          <a:xfrm>
            <a:off x="4480596" y="3702861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555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6" name="Rectangle 25"/>
          <p:cNvSpPr>
            <a:spLocks noChangeArrowheads="1"/>
          </p:cNvSpPr>
          <p:nvPr/>
        </p:nvSpPr>
        <p:spPr bwMode="gray">
          <a:xfrm>
            <a:off x="6387672" y="3702861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1005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0" name="Rectangle 25"/>
          <p:cNvSpPr>
            <a:spLocks noChangeArrowheads="1"/>
          </p:cNvSpPr>
          <p:nvPr/>
        </p:nvSpPr>
        <p:spPr bwMode="gray">
          <a:xfrm>
            <a:off x="5521868" y="4857981"/>
            <a:ext cx="2141962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= 2745</a:t>
            </a:r>
            <a:endParaRPr lang="zh-CN" altLang="zh-CN" sz="2400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51" name="Rectangle 25"/>
          <p:cNvSpPr>
            <a:spLocks noChangeArrowheads="1"/>
          </p:cNvSpPr>
          <p:nvPr/>
        </p:nvSpPr>
        <p:spPr bwMode="gray">
          <a:xfrm>
            <a:off x="733272" y="3140968"/>
            <a:ext cx="1205964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税</a:t>
            </a:r>
            <a:r>
              <a:rPr lang="zh-CN" altLang="en-US" sz="2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率</a:t>
            </a:r>
            <a:r>
              <a:rPr lang="zh-CN" alt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：</a:t>
            </a:r>
            <a:endParaRPr lang="zh-CN" altLang="zh-CN" sz="2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gray">
          <a:xfrm>
            <a:off x="1810986" y="3310347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3%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3" name="Rectangle 25"/>
          <p:cNvSpPr>
            <a:spLocks noChangeArrowheads="1"/>
          </p:cNvSpPr>
          <p:nvPr/>
        </p:nvSpPr>
        <p:spPr bwMode="gray">
          <a:xfrm>
            <a:off x="2947360" y="3310347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10%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4" name="Rectangle 25"/>
          <p:cNvSpPr>
            <a:spLocks noChangeArrowheads="1"/>
          </p:cNvSpPr>
          <p:nvPr/>
        </p:nvSpPr>
        <p:spPr bwMode="gray">
          <a:xfrm>
            <a:off x="4498966" y="3310347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20%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5" name="Rectangle 25"/>
          <p:cNvSpPr>
            <a:spLocks noChangeArrowheads="1"/>
          </p:cNvSpPr>
          <p:nvPr/>
        </p:nvSpPr>
        <p:spPr bwMode="gray">
          <a:xfrm>
            <a:off x="6406042" y="3310347"/>
            <a:ext cx="9619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25%</a:t>
            </a:r>
            <a:endParaRPr kumimoji="0" lang="zh-CN" altLang="zh-CN" sz="1200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6" name="Rectangle 25"/>
          <p:cNvSpPr>
            <a:spLocks noChangeArrowheads="1"/>
          </p:cNvSpPr>
          <p:nvPr/>
        </p:nvSpPr>
        <p:spPr bwMode="gray">
          <a:xfrm>
            <a:off x="739250" y="4221408"/>
            <a:ext cx="1205964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税额：</a:t>
            </a:r>
            <a:endParaRPr lang="zh-CN" altLang="zh-CN" sz="2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60" name="Rectangle 25"/>
          <p:cNvSpPr>
            <a:spLocks noChangeArrowheads="1"/>
          </p:cNvSpPr>
          <p:nvPr/>
        </p:nvSpPr>
        <p:spPr bwMode="gray">
          <a:xfrm>
            <a:off x="5827668" y="4221088"/>
            <a:ext cx="20421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15000×25%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1" name="等腰三角形 60"/>
          <p:cNvSpPr/>
          <p:nvPr/>
        </p:nvSpPr>
        <p:spPr>
          <a:xfrm flipV="1">
            <a:off x="6706323" y="2031191"/>
            <a:ext cx="243556" cy="23083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6300192" y="1635859"/>
            <a:ext cx="974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</a:rPr>
              <a:t>15000</a:t>
            </a:r>
            <a:endParaRPr lang="zh-CN" altLang="zh-CN" sz="1200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63" name="Rectangle 25"/>
          <p:cNvSpPr>
            <a:spLocks noChangeArrowheads="1"/>
          </p:cNvSpPr>
          <p:nvPr/>
        </p:nvSpPr>
        <p:spPr bwMode="gray">
          <a:xfrm>
            <a:off x="5895379" y="4436657"/>
            <a:ext cx="476821" cy="461665"/>
          </a:xfrm>
          <a:prstGeom prst="rect">
            <a:avLst/>
          </a:prstGeom>
          <a:noFill/>
          <a:ex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6600"/>
                </a:solidFill>
                <a:latin typeface="方正粗倩简体" pitchFamily="65" charset="-122"/>
                <a:ea typeface="方正粗倩简体" pitchFamily="65" charset="-122"/>
                <a:cs typeface="+mj-cs"/>
              </a:rPr>
              <a:t>-</a:t>
            </a:r>
            <a:endParaRPr lang="zh-CN" altLang="zh-CN" sz="2400" dirty="0">
              <a:solidFill>
                <a:srgbClr val="FF6600"/>
              </a:solidFill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64" name="Rectangle 25"/>
          <p:cNvSpPr>
            <a:spLocks noChangeArrowheads="1"/>
          </p:cNvSpPr>
          <p:nvPr/>
        </p:nvSpPr>
        <p:spPr bwMode="gray">
          <a:xfrm>
            <a:off x="6009023" y="4526393"/>
            <a:ext cx="9619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itchFamily="34" charset="-122"/>
                <a:cs typeface="宋体" pitchFamily="2" charset="-122"/>
              </a:rPr>
              <a:t>1005</a:t>
            </a:r>
            <a:endParaRPr kumimoji="0" lang="zh-CN" altLang="zh-CN" b="0" i="0" u="none" strike="noStrike" cap="none" normalizeH="0" baseline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latin typeface="+mj-lt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67544" y="5714092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应纳税收入</a:t>
            </a:r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所在区间税率</a:t>
            </a:r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对应级别速算扣除数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80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2283" y="276648"/>
            <a:ext cx="77750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个税公式</a:t>
            </a:r>
            <a:r>
              <a:rPr lang="zh-CN" altLang="en-US" sz="44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的</a:t>
            </a:r>
            <a:r>
              <a:rPr lang="zh-CN" altLang="en-US" sz="4400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粗倩简体" pitchFamily="65" charset="-122"/>
                <a:ea typeface="方正粗倩简体" pitchFamily="65" charset="-122"/>
                <a:cs typeface="+mj-cs"/>
              </a:rPr>
              <a:t>演进</a:t>
            </a:r>
            <a:endParaRPr lang="zh-CN" altLang="en-US" sz="4400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方正粗倩简体" pitchFamily="65" charset="-122"/>
              <a:ea typeface="方正粗倩简体" pitchFamily="65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628800"/>
            <a:ext cx="78865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应纳税收入</a:t>
            </a:r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所在区间税率</a:t>
            </a:r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对应级别速算扣除数</a:t>
            </a:r>
            <a:endParaRPr lang="zh-CN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0066" y="2348880"/>
            <a:ext cx="80648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/>
              <a:t>=LOOKUP</a:t>
            </a:r>
            <a:r>
              <a:rPr lang="en-US" altLang="zh-CN" sz="2000" b="1" dirty="0" smtClean="0"/>
              <a:t>(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应税收入</a:t>
            </a:r>
            <a:r>
              <a:rPr lang="en-US" altLang="zh-CN" sz="2000" b="1" dirty="0" smtClean="0"/>
              <a:t>,</a:t>
            </a:r>
            <a:r>
              <a:rPr lang="en-US" altLang="zh-CN" sz="2000" b="1" dirty="0" smtClean="0">
                <a:solidFill>
                  <a:srgbClr val="00B0F0"/>
                </a:solidFill>
              </a:rPr>
              <a:t>{</a:t>
            </a:r>
            <a:r>
              <a:rPr lang="en-US" altLang="zh-CN" sz="2000" b="1" dirty="0">
                <a:solidFill>
                  <a:srgbClr val="00B0F0"/>
                </a:solidFill>
              </a:rPr>
              <a:t>0,1500,4500,9000,35000,55000,80000</a:t>
            </a:r>
            <a:r>
              <a:rPr lang="en-US" altLang="zh-CN" sz="2000" b="1" dirty="0" smtClean="0">
                <a:solidFill>
                  <a:srgbClr val="00B0F0"/>
                </a:solidFill>
              </a:rPr>
              <a:t>}</a:t>
            </a:r>
            <a:r>
              <a:rPr lang="en-US" altLang="zh-CN" sz="2000" b="1" dirty="0" smtClean="0"/>
              <a:t>,</a:t>
            </a:r>
          </a:p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       应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税收入</a:t>
            </a:r>
            <a:r>
              <a:rPr lang="en-US" altLang="zh-CN" sz="2000" b="1" dirty="0" smtClean="0"/>
              <a:t>*</a:t>
            </a:r>
            <a:r>
              <a:rPr lang="en-US" altLang="zh-CN" sz="2000" b="1" dirty="0" smtClean="0">
                <a:solidFill>
                  <a:srgbClr val="00B050"/>
                </a:solidFill>
              </a:rPr>
              <a:t>{3,10,20,25,30,35,45</a:t>
            </a:r>
            <a:r>
              <a:rPr lang="en-US" altLang="zh-CN" sz="2000" b="1" dirty="0">
                <a:solidFill>
                  <a:srgbClr val="00B050"/>
                </a:solidFill>
              </a:rPr>
              <a:t>}%</a:t>
            </a:r>
            <a:r>
              <a:rPr lang="en-US" altLang="zh-CN" sz="2000" b="1" dirty="0"/>
              <a:t>-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</a:rPr>
              <a:t>{</a:t>
            </a:r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</a:rPr>
              <a:t>0,105,555,1005,2755,5505,13505</a:t>
            </a:r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</a:rPr>
              <a:t>}</a:t>
            </a:r>
            <a:r>
              <a:rPr lang="en-US" altLang="zh-CN" sz="2000" b="1" dirty="0"/>
              <a:t>)</a:t>
            </a:r>
            <a:endParaRPr lang="zh-CN" altLang="en-US" sz="2000" b="1" dirty="0"/>
          </a:p>
        </p:txBody>
      </p:sp>
      <p:sp>
        <p:nvSpPr>
          <p:cNvPr id="6" name="下箭头 5"/>
          <p:cNvSpPr/>
          <p:nvPr/>
        </p:nvSpPr>
        <p:spPr>
          <a:xfrm>
            <a:off x="4410803" y="3212976"/>
            <a:ext cx="288031" cy="216024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796480" y="3717032"/>
            <a:ext cx="75520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/>
              <a:t>=MAX(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应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税收入</a:t>
            </a:r>
            <a:r>
              <a:rPr lang="en-US" altLang="zh-CN" b="1" dirty="0" smtClean="0"/>
              <a:t>*</a:t>
            </a:r>
            <a:r>
              <a:rPr lang="en-US" altLang="zh-CN" b="1" dirty="0">
                <a:solidFill>
                  <a:srgbClr val="00B050"/>
                </a:solidFill>
              </a:rPr>
              <a:t>{3,10,20,25,30,35,45}%</a:t>
            </a:r>
            <a:r>
              <a:rPr lang="en-US" altLang="zh-CN" b="1" dirty="0"/>
              <a:t>-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</a:rPr>
              <a:t>{0,105,555,1005,2755,5505,13505}</a:t>
            </a:r>
            <a:r>
              <a:rPr lang="en-US" altLang="zh-CN" b="1" dirty="0" smtClean="0"/>
              <a:t>)</a:t>
            </a:r>
            <a:endParaRPr lang="zh-CN" altLang="en-US" b="1" dirty="0"/>
          </a:p>
        </p:txBody>
      </p:sp>
      <p:sp>
        <p:nvSpPr>
          <p:cNvPr id="43" name="下箭头 42"/>
          <p:cNvSpPr/>
          <p:nvPr/>
        </p:nvSpPr>
        <p:spPr>
          <a:xfrm>
            <a:off x="4410803" y="4293096"/>
            <a:ext cx="288031" cy="216024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5496" y="5075892"/>
            <a:ext cx="90740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/>
              <a:t>=MAX</a:t>
            </a:r>
            <a:r>
              <a:rPr lang="en-US" altLang="zh-CN" b="1" dirty="0" smtClean="0"/>
              <a:t>((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应税收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入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起征点</a:t>
            </a:r>
            <a:r>
              <a:rPr lang="en-US" altLang="zh-CN" b="1" dirty="0" smtClean="0"/>
              <a:t>)*</a:t>
            </a:r>
            <a:r>
              <a:rPr lang="en-US" altLang="zh-CN" b="1" dirty="0" smtClean="0">
                <a:solidFill>
                  <a:srgbClr val="00B050"/>
                </a:solidFill>
              </a:rPr>
              <a:t>{3,10,20,25,30,35,45}%</a:t>
            </a:r>
            <a:r>
              <a:rPr lang="en-US" altLang="zh-CN" b="1" dirty="0" smtClean="0"/>
              <a:t>-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5*{0,21,111,201,551,1101,2701}</a:t>
            </a:r>
            <a:r>
              <a:rPr lang="en-US" altLang="zh-CN" b="1" dirty="0" smtClean="0"/>
              <a:t>,0)</a:t>
            </a:r>
            <a:endParaRPr lang="zh-CN" altLang="en-US" b="1" dirty="0"/>
          </a:p>
        </p:txBody>
      </p:sp>
      <p:sp>
        <p:nvSpPr>
          <p:cNvPr id="45" name="矩形 44"/>
          <p:cNvSpPr/>
          <p:nvPr/>
        </p:nvSpPr>
        <p:spPr>
          <a:xfrm>
            <a:off x="619026" y="4706560"/>
            <a:ext cx="7886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加入起征点因素</a:t>
            </a:r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数学简化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697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1084</TotalTime>
  <Words>1340</Words>
  <Application>Microsoft Office PowerPoint</Application>
  <PresentationFormat>全屏显示(4:3)</PresentationFormat>
  <Paragraphs>286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Arial</vt:lpstr>
      <vt:lpstr>宋体</vt:lpstr>
      <vt:lpstr>方正粗倩简体</vt:lpstr>
      <vt:lpstr>Calibri</vt:lpstr>
      <vt:lpstr>微软雅黑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Think</dc:creator>
  <cp:lastModifiedBy>fangji</cp:lastModifiedBy>
  <cp:revision>118</cp:revision>
  <dcterms:created xsi:type="dcterms:W3CDTF">2011-07-04T13:27:24Z</dcterms:created>
  <dcterms:modified xsi:type="dcterms:W3CDTF">2011-11-15T07:12:16Z</dcterms:modified>
</cp:coreProperties>
</file>