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zhenglicong.TYCMC\&#26700;&#38754;\4&#26376;&#20221;&#25968;&#25454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Documents%20and%20Settings\zhenglicong.TYCMC\&#26700;&#38754;\4&#26376;&#20221;&#25968;&#25454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zhenglicong.TYCMC\&#26700;&#38754;\4&#26376;&#20221;&#25968;&#25454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zhenglicong.TYCMC\&#26700;&#38754;\2&#26376;&#20221;&#20998;&#20844;&#21496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4.1005137321873497E-2"/>
          <c:y val="0.1245883348276076"/>
          <c:w val="0.89886436808199988"/>
          <c:h val="0.72580759483303114"/>
        </c:manualLayout>
      </c:layout>
      <c:barChart>
        <c:barDir val="col"/>
        <c:grouping val="stacked"/>
        <c:ser>
          <c:idx val="1"/>
          <c:order val="0"/>
          <c:tx>
            <c:strRef>
              <c:f>'&lt;7T'!$A$2</c:f>
              <c:strCache>
                <c:ptCount val="1"/>
                <c:pt idx="0">
                  <c:v>日立</c:v>
                </c:pt>
              </c:strCache>
            </c:strRef>
          </c:tx>
          <c:spPr>
            <a:solidFill>
              <a:srgbClr val="FF66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'&lt;7T'!$B$1:$Q$1</c:f>
              <c:strCache>
                <c:ptCount val="16"/>
                <c:pt idx="0">
                  <c:v>石家庄西</c:v>
                </c:pt>
                <c:pt idx="1">
                  <c:v>邯郸</c:v>
                </c:pt>
                <c:pt idx="2">
                  <c:v>石家庄东</c:v>
                </c:pt>
                <c:pt idx="3">
                  <c:v>邢台</c:v>
                </c:pt>
                <c:pt idx="4">
                  <c:v>保定</c:v>
                </c:pt>
                <c:pt idx="5">
                  <c:v>唐山南</c:v>
                </c:pt>
                <c:pt idx="6">
                  <c:v>秦皇岛</c:v>
                </c:pt>
                <c:pt idx="7">
                  <c:v>张家口</c:v>
                </c:pt>
                <c:pt idx="8">
                  <c:v>唐山沿海</c:v>
                </c:pt>
                <c:pt idx="9">
                  <c:v>衡水</c:v>
                </c:pt>
                <c:pt idx="10">
                  <c:v>迁安</c:v>
                </c:pt>
                <c:pt idx="11">
                  <c:v>沧州</c:v>
                </c:pt>
                <c:pt idx="12">
                  <c:v>承德</c:v>
                </c:pt>
                <c:pt idx="13">
                  <c:v>遵化</c:v>
                </c:pt>
                <c:pt idx="14">
                  <c:v>宽城</c:v>
                </c:pt>
                <c:pt idx="15">
                  <c:v>廊坊</c:v>
                </c:pt>
              </c:strCache>
            </c:strRef>
          </c:cat>
          <c:val>
            <c:numRef>
              <c:f>'&lt;7T'!$B$2:$Q$2</c:f>
              <c:numCache>
                <c:formatCode>General</c:formatCode>
                <c:ptCount val="16"/>
                <c:pt idx="0">
                  <c:v>1</c:v>
                </c:pt>
                <c:pt idx="1">
                  <c:v>4</c:v>
                </c:pt>
                <c:pt idx="2">
                  <c:v>1</c:v>
                </c:pt>
                <c:pt idx="3">
                  <c:v>2</c:v>
                </c:pt>
                <c:pt idx="4">
                  <c:v>1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3">
                  <c:v>1</c:v>
                </c:pt>
              </c:numCache>
            </c:numRef>
          </c:val>
        </c:ser>
        <c:ser>
          <c:idx val="0"/>
          <c:order val="1"/>
          <c:tx>
            <c:strRef>
              <c:f>'&lt;7T'!$A$3</c:f>
              <c:strCache>
                <c:ptCount val="1"/>
                <c:pt idx="0">
                  <c:v>卡特</c:v>
                </c:pt>
              </c:strCache>
            </c:strRef>
          </c:tx>
          <c:spPr>
            <a:solidFill>
              <a:srgbClr val="FFCC99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'&lt;7T'!$B$1:$Q$1</c:f>
              <c:strCache>
                <c:ptCount val="16"/>
                <c:pt idx="0">
                  <c:v>石家庄西</c:v>
                </c:pt>
                <c:pt idx="1">
                  <c:v>邯郸</c:v>
                </c:pt>
                <c:pt idx="2">
                  <c:v>石家庄东</c:v>
                </c:pt>
                <c:pt idx="3">
                  <c:v>邢台</c:v>
                </c:pt>
                <c:pt idx="4">
                  <c:v>保定</c:v>
                </c:pt>
                <c:pt idx="5">
                  <c:v>唐山南</c:v>
                </c:pt>
                <c:pt idx="6">
                  <c:v>秦皇岛</c:v>
                </c:pt>
                <c:pt idx="7">
                  <c:v>张家口</c:v>
                </c:pt>
                <c:pt idx="8">
                  <c:v>唐山沿海</c:v>
                </c:pt>
                <c:pt idx="9">
                  <c:v>衡水</c:v>
                </c:pt>
                <c:pt idx="10">
                  <c:v>迁安</c:v>
                </c:pt>
                <c:pt idx="11">
                  <c:v>沧州</c:v>
                </c:pt>
                <c:pt idx="12">
                  <c:v>承德</c:v>
                </c:pt>
                <c:pt idx="13">
                  <c:v>遵化</c:v>
                </c:pt>
                <c:pt idx="14">
                  <c:v>宽城</c:v>
                </c:pt>
                <c:pt idx="15">
                  <c:v>廊坊</c:v>
                </c:pt>
              </c:strCache>
            </c:strRef>
          </c:cat>
          <c:val>
            <c:numRef>
              <c:f>'&lt;7T'!$B$3:$Q$3</c:f>
              <c:numCache>
                <c:formatCode>General</c:formatCode>
                <c:ptCount val="16"/>
                <c:pt idx="0">
                  <c:v>2</c:v>
                </c:pt>
                <c:pt idx="1">
                  <c:v>2</c:v>
                </c:pt>
                <c:pt idx="4">
                  <c:v>2</c:v>
                </c:pt>
                <c:pt idx="5">
                  <c:v>1</c:v>
                </c:pt>
                <c:pt idx="8">
                  <c:v>1</c:v>
                </c:pt>
              </c:numCache>
            </c:numRef>
          </c:val>
        </c:ser>
        <c:ser>
          <c:idx val="9"/>
          <c:order val="2"/>
          <c:tx>
            <c:strRef>
              <c:f>'&lt;7T'!$A$4</c:f>
              <c:strCache>
                <c:ptCount val="1"/>
                <c:pt idx="0">
                  <c:v>神钢</c:v>
                </c:pt>
              </c:strCache>
            </c:strRef>
          </c:tx>
          <c:spPr>
            <a:solidFill>
              <a:srgbClr val="00FFFF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'&lt;7T'!$B$1:$Q$1</c:f>
              <c:strCache>
                <c:ptCount val="16"/>
                <c:pt idx="0">
                  <c:v>石家庄西</c:v>
                </c:pt>
                <c:pt idx="1">
                  <c:v>邯郸</c:v>
                </c:pt>
                <c:pt idx="2">
                  <c:v>石家庄东</c:v>
                </c:pt>
                <c:pt idx="3">
                  <c:v>邢台</c:v>
                </c:pt>
                <c:pt idx="4">
                  <c:v>保定</c:v>
                </c:pt>
                <c:pt idx="5">
                  <c:v>唐山南</c:v>
                </c:pt>
                <c:pt idx="6">
                  <c:v>秦皇岛</c:v>
                </c:pt>
                <c:pt idx="7">
                  <c:v>张家口</c:v>
                </c:pt>
                <c:pt idx="8">
                  <c:v>唐山沿海</c:v>
                </c:pt>
                <c:pt idx="9">
                  <c:v>衡水</c:v>
                </c:pt>
                <c:pt idx="10">
                  <c:v>迁安</c:v>
                </c:pt>
                <c:pt idx="11">
                  <c:v>沧州</c:v>
                </c:pt>
                <c:pt idx="12">
                  <c:v>承德</c:v>
                </c:pt>
                <c:pt idx="13">
                  <c:v>遵化</c:v>
                </c:pt>
                <c:pt idx="14">
                  <c:v>宽城</c:v>
                </c:pt>
                <c:pt idx="15">
                  <c:v>廊坊</c:v>
                </c:pt>
              </c:strCache>
            </c:strRef>
          </c:cat>
          <c:val>
            <c:numRef>
              <c:f>'&lt;7T'!$B$4:$Q$4</c:f>
              <c:numCache>
                <c:formatCode>General</c:formatCode>
                <c:ptCount val="16"/>
                <c:pt idx="1">
                  <c:v>1</c:v>
                </c:pt>
                <c:pt idx="2">
                  <c:v>2</c:v>
                </c:pt>
                <c:pt idx="3">
                  <c:v>1</c:v>
                </c:pt>
                <c:pt idx="5">
                  <c:v>1</c:v>
                </c:pt>
                <c:pt idx="8">
                  <c:v>1</c:v>
                </c:pt>
                <c:pt idx="9">
                  <c:v>1</c:v>
                </c:pt>
                <c:pt idx="11">
                  <c:v>1</c:v>
                </c:pt>
              </c:numCache>
            </c:numRef>
          </c:val>
        </c:ser>
        <c:ser>
          <c:idx val="7"/>
          <c:order val="3"/>
          <c:tx>
            <c:strRef>
              <c:f>'&lt;7T'!$A$5</c:f>
              <c:strCache>
                <c:ptCount val="1"/>
                <c:pt idx="0">
                  <c:v>斗山</c:v>
                </c:pt>
              </c:strCache>
            </c:strRef>
          </c:tx>
          <c:spPr>
            <a:solidFill>
              <a:srgbClr val="FF00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'&lt;7T'!$B$1:$Q$1</c:f>
              <c:strCache>
                <c:ptCount val="16"/>
                <c:pt idx="0">
                  <c:v>石家庄西</c:v>
                </c:pt>
                <c:pt idx="1">
                  <c:v>邯郸</c:v>
                </c:pt>
                <c:pt idx="2">
                  <c:v>石家庄东</c:v>
                </c:pt>
                <c:pt idx="3">
                  <c:v>邢台</c:v>
                </c:pt>
                <c:pt idx="4">
                  <c:v>保定</c:v>
                </c:pt>
                <c:pt idx="5">
                  <c:v>唐山南</c:v>
                </c:pt>
                <c:pt idx="6">
                  <c:v>秦皇岛</c:v>
                </c:pt>
                <c:pt idx="7">
                  <c:v>张家口</c:v>
                </c:pt>
                <c:pt idx="8">
                  <c:v>唐山沿海</c:v>
                </c:pt>
                <c:pt idx="9">
                  <c:v>衡水</c:v>
                </c:pt>
                <c:pt idx="10">
                  <c:v>迁安</c:v>
                </c:pt>
                <c:pt idx="11">
                  <c:v>沧州</c:v>
                </c:pt>
                <c:pt idx="12">
                  <c:v>承德</c:v>
                </c:pt>
                <c:pt idx="13">
                  <c:v>遵化</c:v>
                </c:pt>
                <c:pt idx="14">
                  <c:v>宽城</c:v>
                </c:pt>
                <c:pt idx="15">
                  <c:v>廊坊</c:v>
                </c:pt>
              </c:strCache>
            </c:strRef>
          </c:cat>
          <c:val>
            <c:numRef>
              <c:f>'&lt;7T'!$B$5:$Q$5</c:f>
              <c:numCache>
                <c:formatCode>General</c:formatCode>
                <c:ptCount val="16"/>
                <c:pt idx="0">
                  <c:v>1</c:v>
                </c:pt>
                <c:pt idx="1">
                  <c:v>1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</c:ser>
        <c:ser>
          <c:idx val="8"/>
          <c:order val="4"/>
          <c:tx>
            <c:strRef>
              <c:f>'&lt;7T'!$A$6</c:f>
              <c:strCache>
                <c:ptCount val="1"/>
                <c:pt idx="0">
                  <c:v>现代</c:v>
                </c:pt>
              </c:strCache>
            </c:strRef>
          </c:tx>
          <c:spPr>
            <a:solidFill>
              <a:srgbClr val="FFCC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'&lt;7T'!$B$1:$Q$1</c:f>
              <c:strCache>
                <c:ptCount val="16"/>
                <c:pt idx="0">
                  <c:v>石家庄西</c:v>
                </c:pt>
                <c:pt idx="1">
                  <c:v>邯郸</c:v>
                </c:pt>
                <c:pt idx="2">
                  <c:v>石家庄东</c:v>
                </c:pt>
                <c:pt idx="3">
                  <c:v>邢台</c:v>
                </c:pt>
                <c:pt idx="4">
                  <c:v>保定</c:v>
                </c:pt>
                <c:pt idx="5">
                  <c:v>唐山南</c:v>
                </c:pt>
                <c:pt idx="6">
                  <c:v>秦皇岛</c:v>
                </c:pt>
                <c:pt idx="7">
                  <c:v>张家口</c:v>
                </c:pt>
                <c:pt idx="8">
                  <c:v>唐山沿海</c:v>
                </c:pt>
                <c:pt idx="9">
                  <c:v>衡水</c:v>
                </c:pt>
                <c:pt idx="10">
                  <c:v>迁安</c:v>
                </c:pt>
                <c:pt idx="11">
                  <c:v>沧州</c:v>
                </c:pt>
                <c:pt idx="12">
                  <c:v>承德</c:v>
                </c:pt>
                <c:pt idx="13">
                  <c:v>遵化</c:v>
                </c:pt>
                <c:pt idx="14">
                  <c:v>宽城</c:v>
                </c:pt>
                <c:pt idx="15">
                  <c:v>廊坊</c:v>
                </c:pt>
              </c:strCache>
            </c:strRef>
          </c:cat>
          <c:val>
            <c:numRef>
              <c:f>'&lt;7T'!$B$6:$Q$6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4</c:v>
                </c:pt>
                <c:pt idx="4">
                  <c:v>2</c:v>
                </c:pt>
                <c:pt idx="6">
                  <c:v>3</c:v>
                </c:pt>
              </c:numCache>
            </c:numRef>
          </c:val>
        </c:ser>
        <c:ser>
          <c:idx val="2"/>
          <c:order val="5"/>
          <c:tx>
            <c:strRef>
              <c:f>'&lt;7T'!$A$7</c:f>
              <c:strCache>
                <c:ptCount val="1"/>
                <c:pt idx="0">
                  <c:v>沃尔沃</c:v>
                </c:pt>
              </c:strCache>
            </c:strRef>
          </c:tx>
          <c:spPr>
            <a:solidFill>
              <a:srgbClr val="3333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'&lt;7T'!$B$1:$Q$1</c:f>
              <c:strCache>
                <c:ptCount val="16"/>
                <c:pt idx="0">
                  <c:v>石家庄西</c:v>
                </c:pt>
                <c:pt idx="1">
                  <c:v>邯郸</c:v>
                </c:pt>
                <c:pt idx="2">
                  <c:v>石家庄东</c:v>
                </c:pt>
                <c:pt idx="3">
                  <c:v>邢台</c:v>
                </c:pt>
                <c:pt idx="4">
                  <c:v>保定</c:v>
                </c:pt>
                <c:pt idx="5">
                  <c:v>唐山南</c:v>
                </c:pt>
                <c:pt idx="6">
                  <c:v>秦皇岛</c:v>
                </c:pt>
                <c:pt idx="7">
                  <c:v>张家口</c:v>
                </c:pt>
                <c:pt idx="8">
                  <c:v>唐山沿海</c:v>
                </c:pt>
                <c:pt idx="9">
                  <c:v>衡水</c:v>
                </c:pt>
                <c:pt idx="10">
                  <c:v>迁安</c:v>
                </c:pt>
                <c:pt idx="11">
                  <c:v>沧州</c:v>
                </c:pt>
                <c:pt idx="12">
                  <c:v>承德</c:v>
                </c:pt>
                <c:pt idx="13">
                  <c:v>遵化</c:v>
                </c:pt>
                <c:pt idx="14">
                  <c:v>宽城</c:v>
                </c:pt>
                <c:pt idx="15">
                  <c:v>廊坊</c:v>
                </c:pt>
              </c:strCache>
            </c:strRef>
          </c:cat>
          <c:val>
            <c:numRef>
              <c:f>'&lt;7T'!$B$7:$Q$7</c:f>
              <c:numCache>
                <c:formatCode>General</c:formatCode>
                <c:ptCount val="16"/>
                <c:pt idx="0">
                  <c:v>1</c:v>
                </c:pt>
                <c:pt idx="4">
                  <c:v>1</c:v>
                </c:pt>
                <c:pt idx="5">
                  <c:v>1</c:v>
                </c:pt>
                <c:pt idx="11">
                  <c:v>1</c:v>
                </c:pt>
                <c:pt idx="12">
                  <c:v>2</c:v>
                </c:pt>
              </c:numCache>
            </c:numRef>
          </c:val>
        </c:ser>
        <c:ser>
          <c:idx val="3"/>
          <c:order val="6"/>
          <c:tx>
            <c:strRef>
              <c:f>'&lt;7T'!$A$8</c:f>
              <c:strCache>
                <c:ptCount val="1"/>
                <c:pt idx="0">
                  <c:v>小松</c:v>
                </c:pt>
              </c:strCache>
            </c:strRef>
          </c:tx>
          <c:spPr>
            <a:solidFill>
              <a:srgbClr val="FFFF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'&lt;7T'!$B$1:$Q$1</c:f>
              <c:strCache>
                <c:ptCount val="16"/>
                <c:pt idx="0">
                  <c:v>石家庄西</c:v>
                </c:pt>
                <c:pt idx="1">
                  <c:v>邯郸</c:v>
                </c:pt>
                <c:pt idx="2">
                  <c:v>石家庄东</c:v>
                </c:pt>
                <c:pt idx="3">
                  <c:v>邢台</c:v>
                </c:pt>
                <c:pt idx="4">
                  <c:v>保定</c:v>
                </c:pt>
                <c:pt idx="5">
                  <c:v>唐山南</c:v>
                </c:pt>
                <c:pt idx="6">
                  <c:v>秦皇岛</c:v>
                </c:pt>
                <c:pt idx="7">
                  <c:v>张家口</c:v>
                </c:pt>
                <c:pt idx="8">
                  <c:v>唐山沿海</c:v>
                </c:pt>
                <c:pt idx="9">
                  <c:v>衡水</c:v>
                </c:pt>
                <c:pt idx="10">
                  <c:v>迁安</c:v>
                </c:pt>
                <c:pt idx="11">
                  <c:v>沧州</c:v>
                </c:pt>
                <c:pt idx="12">
                  <c:v>承德</c:v>
                </c:pt>
                <c:pt idx="13">
                  <c:v>遵化</c:v>
                </c:pt>
                <c:pt idx="14">
                  <c:v>宽城</c:v>
                </c:pt>
                <c:pt idx="15">
                  <c:v>廊坊</c:v>
                </c:pt>
              </c:strCache>
            </c:strRef>
          </c:cat>
          <c:val>
            <c:numRef>
              <c:f>'&lt;7T'!$B$8:$Q$8</c:f>
              <c:numCache>
                <c:formatCode>General</c:formatCode>
                <c:ptCount val="16"/>
                <c:pt idx="0">
                  <c:v>5</c:v>
                </c:pt>
                <c:pt idx="2">
                  <c:v>2</c:v>
                </c:pt>
                <c:pt idx="4">
                  <c:v>1</c:v>
                </c:pt>
                <c:pt idx="6">
                  <c:v>1</c:v>
                </c:pt>
                <c:pt idx="7">
                  <c:v>4</c:v>
                </c:pt>
                <c:pt idx="8">
                  <c:v>1</c:v>
                </c:pt>
                <c:pt idx="9">
                  <c:v>1</c:v>
                </c:pt>
                <c:pt idx="10">
                  <c:v>3</c:v>
                </c:pt>
                <c:pt idx="13">
                  <c:v>1</c:v>
                </c:pt>
              </c:numCache>
            </c:numRef>
          </c:val>
        </c:ser>
        <c:overlap val="100"/>
        <c:axId val="76388608"/>
        <c:axId val="76398592"/>
      </c:barChart>
      <c:lineChart>
        <c:grouping val="standard"/>
        <c:ser>
          <c:idx val="6"/>
          <c:order val="7"/>
          <c:tx>
            <c:strRef>
              <c:f>'&lt;7T'!$A$10</c:f>
              <c:strCache>
                <c:ptCount val="1"/>
                <c:pt idx="0">
                  <c:v>占有率</c:v>
                </c:pt>
              </c:strCache>
            </c:strRef>
          </c:tx>
          <c:spPr>
            <a:ln w="25400">
              <a:solidFill>
                <a:srgbClr val="800080"/>
              </a:solidFill>
              <a:prstDash val="solid"/>
            </a:ln>
          </c:spPr>
          <c:marker>
            <c:symbol val="circle"/>
            <c:size val="5"/>
            <c:spPr>
              <a:solidFill>
                <a:srgbClr val="800080"/>
              </a:solidFill>
              <a:ln>
                <a:solidFill>
                  <a:srgbClr val="800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2.7049240618055186E-2"/>
                  <c:y val="-9.2017405704549068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2.4515897234898307E-2"/>
                  <c:y val="-7.3878491941502908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3.1568516289183175E-2"/>
                  <c:y val="4.8159447830935113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2.8030016704461681E-2"/>
                  <c:y val="-4.6190146803061015E-2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2.6362253515869242E-2"/>
                  <c:y val="-4.3464945554016136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dirty="0" smtClean="0"/>
                      <a:t>52.5</a:t>
                    </a:r>
                    <a:r>
                      <a:rPr lang="en-US" altLang="en-US" dirty="0"/>
                      <a:t>%</a:t>
                    </a:r>
                  </a:p>
                </c:rich>
              </c:tx>
              <c:dLblPos val="r"/>
              <c:showVal val="1"/>
            </c:dLbl>
            <c:dLbl>
              <c:idx val="5"/>
              <c:layout>
                <c:manualLayout>
                  <c:x val="-2.4584138227087358E-2"/>
                  <c:y val="-6.9991444056214006E-2"/>
                </c:manualLayout>
              </c:layout>
              <c:dLblPos val="r"/>
              <c:showVal val="1"/>
            </c:dLbl>
            <c:dLbl>
              <c:idx val="6"/>
              <c:layout>
                <c:manualLayout>
                  <c:x val="-2.1882378192745217E-2"/>
                  <c:y val="4.8285089782782745E-2"/>
                </c:manualLayout>
              </c:layout>
              <c:dLblPos val="r"/>
              <c:showVal val="1"/>
            </c:dLbl>
            <c:dLbl>
              <c:idx val="7"/>
              <c:layout>
                <c:manualLayout>
                  <c:x val="-2.8935018564091652E-2"/>
                  <c:y val="-8.1581112369251502E-2"/>
                </c:manualLayout>
              </c:layout>
              <c:dLblPos val="r"/>
              <c:showVal val="1"/>
            </c:dLbl>
            <c:dLbl>
              <c:idx val="8"/>
              <c:layout>
                <c:manualLayout>
                  <c:x val="-3.3948435473184206E-2"/>
                  <c:y val="-6.5330742195688782E-2"/>
                </c:manualLayout>
              </c:layout>
              <c:dLblPos val="r"/>
              <c:showVal val="1"/>
            </c:dLbl>
            <c:dLbl>
              <c:idx val="9"/>
              <c:layout>
                <c:manualLayout>
                  <c:x val="-2.6075889889180456E-2"/>
                  <c:y val="-4.4355775029033533E-2"/>
                </c:manualLayout>
              </c:layout>
              <c:dLblPos val="r"/>
              <c:showVal val="1"/>
            </c:dLbl>
            <c:dLbl>
              <c:idx val="10"/>
              <c:layout>
                <c:manualLayout>
                  <c:x val="-1.9993361962415832E-2"/>
                  <c:y val="1.4820345732645493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dirty="0" smtClean="0"/>
                      <a:t>500.0</a:t>
                    </a:r>
                    <a:r>
                      <a:rPr lang="en-US" altLang="en-US" dirty="0"/>
                      <a:t>%</a:t>
                    </a:r>
                  </a:p>
                </c:rich>
              </c:tx>
              <c:dLblPos val="r"/>
              <c:showVal val="1"/>
            </c:dLbl>
            <c:dLbl>
              <c:idx val="11"/>
              <c:layout>
                <c:manualLayout>
                  <c:x val="-2.7797530725944222E-2"/>
                  <c:y val="-4.2498731630839524E-2"/>
                </c:manualLayout>
              </c:layout>
              <c:dLblPos val="r"/>
              <c:showVal val="1"/>
            </c:dLbl>
            <c:dLbl>
              <c:idx val="12"/>
              <c:layout>
                <c:manualLayout>
                  <c:x val="-2.630544434801273E-2"/>
                  <c:y val="-4.2771866308769099E-2"/>
                </c:manualLayout>
              </c:layout>
              <c:dLblPos val="r"/>
              <c:showVal val="1"/>
            </c:dLbl>
            <c:dLbl>
              <c:idx val="13"/>
              <c:layout>
                <c:manualLayout>
                  <c:x val="-2.0355725511037266E-2"/>
                  <c:y val="1.647886686577971E-2"/>
                </c:manualLayout>
              </c:layout>
              <c:dLblPos val="r"/>
              <c:showVal val="1"/>
            </c:dLbl>
            <c:dLbl>
              <c:idx val="14"/>
              <c:layout>
                <c:manualLayout>
                  <c:x val="-2.9270019690734197E-2"/>
                  <c:y val="-4.1846281168934484E-2"/>
                </c:manualLayout>
              </c:layout>
              <c:showVal val="1"/>
            </c:dLbl>
            <c:dLbl>
              <c:idx val="15"/>
              <c:layout>
                <c:manualLayout>
                  <c:x val="-2.0687871735195242E-2"/>
                  <c:y val="-5.1724137931034524E-2"/>
                </c:manualLayout>
              </c:layout>
              <c:showVal val="1"/>
            </c:dLbl>
            <c:dLbl>
              <c:idx val="16"/>
              <c:layout>
                <c:manualLayout>
                  <c:x val="-3.1064047891922811E-2"/>
                  <c:y val="-0.10355898887175437"/>
                </c:manualLayout>
              </c:layout>
              <c:dLblPos val="r"/>
              <c:showVal val="1"/>
            </c:dLbl>
            <c:numFmt formatCode="0.0%" sourceLinked="0"/>
            <c:spPr>
              <a:solidFill>
                <a:srgbClr val="800080"/>
              </a:solidFill>
              <a:ln w="3175">
                <a:solidFill>
                  <a:srgbClr val="000000"/>
                </a:solidFill>
                <a:prstDash val="solid"/>
              </a:ln>
            </c:spPr>
            <c:txPr>
              <a:bodyPr/>
              <a:lstStyle/>
              <a:p>
                <a:pPr>
                  <a:defRPr sz="900" b="0" i="0" u="none" strike="noStrike" baseline="0">
                    <a:solidFill>
                      <a:srgbClr val="FFFFFF"/>
                    </a:solidFill>
                    <a:latin typeface="Arial"/>
                    <a:ea typeface="Arial"/>
                    <a:cs typeface="Arial"/>
                  </a:defRPr>
                </a:pPr>
                <a:endParaRPr lang="zh-CN"/>
              </a:p>
            </c:txPr>
            <c:showVal val="1"/>
          </c:dLbls>
          <c:cat>
            <c:strRef>
              <c:f>'&lt;7T'!$B$1:$Q$1</c:f>
              <c:strCache>
                <c:ptCount val="16"/>
                <c:pt idx="0">
                  <c:v>石家庄西</c:v>
                </c:pt>
                <c:pt idx="1">
                  <c:v>邯郸</c:v>
                </c:pt>
                <c:pt idx="2">
                  <c:v>石家庄东</c:v>
                </c:pt>
                <c:pt idx="3">
                  <c:v>邢台</c:v>
                </c:pt>
                <c:pt idx="4">
                  <c:v>保定</c:v>
                </c:pt>
                <c:pt idx="5">
                  <c:v>唐山南</c:v>
                </c:pt>
                <c:pt idx="6">
                  <c:v>秦皇岛</c:v>
                </c:pt>
                <c:pt idx="7">
                  <c:v>张家口</c:v>
                </c:pt>
                <c:pt idx="8">
                  <c:v>唐山沿海</c:v>
                </c:pt>
                <c:pt idx="9">
                  <c:v>衡水</c:v>
                </c:pt>
                <c:pt idx="10">
                  <c:v>迁安</c:v>
                </c:pt>
                <c:pt idx="11">
                  <c:v>沧州</c:v>
                </c:pt>
                <c:pt idx="12">
                  <c:v>承德</c:v>
                </c:pt>
                <c:pt idx="13">
                  <c:v>遵化</c:v>
                </c:pt>
                <c:pt idx="14">
                  <c:v>宽城</c:v>
                </c:pt>
                <c:pt idx="15">
                  <c:v>廊坊</c:v>
                </c:pt>
              </c:strCache>
            </c:strRef>
          </c:cat>
          <c:val>
            <c:numRef>
              <c:f>'&lt;7T'!$B$10:$Q$10</c:f>
              <c:numCache>
                <c:formatCode>0.0%</c:formatCode>
                <c:ptCount val="16"/>
                <c:pt idx="0">
                  <c:v>0.45454545454545453</c:v>
                </c:pt>
                <c:pt idx="1">
                  <c:v>0</c:v>
                </c:pt>
                <c:pt idx="2">
                  <c:v>0.2</c:v>
                </c:pt>
                <c:pt idx="3">
                  <c:v>0</c:v>
                </c:pt>
                <c:pt idx="4">
                  <c:v>0.125</c:v>
                </c:pt>
                <c:pt idx="5">
                  <c:v>0</c:v>
                </c:pt>
                <c:pt idx="6">
                  <c:v>0.2</c:v>
                </c:pt>
                <c:pt idx="7">
                  <c:v>0.8</c:v>
                </c:pt>
                <c:pt idx="8">
                  <c:v>0.25</c:v>
                </c:pt>
                <c:pt idx="9">
                  <c:v>0.33333333333333331</c:v>
                </c:pt>
                <c:pt idx="10">
                  <c:v>1</c:v>
                </c:pt>
                <c:pt idx="11">
                  <c:v>0</c:v>
                </c:pt>
                <c:pt idx="12">
                  <c:v>0</c:v>
                </c:pt>
                <c:pt idx="13">
                  <c:v>0.5</c:v>
                </c:pt>
                <c:pt idx="14">
                  <c:v>0</c:v>
                </c:pt>
                <c:pt idx="15">
                  <c:v>0</c:v>
                </c:pt>
              </c:numCache>
            </c:numRef>
          </c:val>
        </c:ser>
        <c:marker val="1"/>
        <c:axId val="76400128"/>
        <c:axId val="76401664"/>
      </c:lineChart>
      <c:catAx>
        <c:axId val="76388608"/>
        <c:scaling>
          <c:orientation val="minMax"/>
        </c:scaling>
        <c:axPos val="b"/>
        <c:numFmt formatCode="General" sourceLinked="1"/>
        <c:majorTickMark val="in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zh-CN"/>
          </a:p>
        </c:txPr>
        <c:crossAx val="76398592"/>
        <c:crosses val="autoZero"/>
        <c:lblAlgn val="ctr"/>
        <c:lblOffset val="100"/>
        <c:tickLblSkip val="1"/>
        <c:tickMarkSkip val="1"/>
      </c:catAx>
      <c:valAx>
        <c:axId val="76398592"/>
        <c:scaling>
          <c:orientation val="minMax"/>
        </c:scaling>
        <c:axPos val="l"/>
        <c:numFmt formatCode="General" sourceLinked="1"/>
        <c:majorTickMark val="in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zh-CN"/>
          </a:p>
        </c:txPr>
        <c:crossAx val="76388608"/>
        <c:crosses val="autoZero"/>
        <c:crossBetween val="between"/>
      </c:valAx>
      <c:catAx>
        <c:axId val="76400128"/>
        <c:scaling>
          <c:orientation val="minMax"/>
        </c:scaling>
        <c:delete val="1"/>
        <c:axPos val="b"/>
        <c:tickLblPos val="nextTo"/>
        <c:crossAx val="76401664"/>
        <c:crosses val="autoZero"/>
        <c:lblAlgn val="ctr"/>
        <c:lblOffset val="100"/>
      </c:catAx>
      <c:valAx>
        <c:axId val="76401664"/>
        <c:scaling>
          <c:orientation val="minMax"/>
        </c:scaling>
        <c:axPos val="r"/>
        <c:numFmt formatCode="0%" sourceLinked="0"/>
        <c:majorTickMark val="in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zh-CN"/>
          </a:p>
        </c:txPr>
        <c:crossAx val="76400128"/>
        <c:crosses val="max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noFill/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4.4348858281486957E-2"/>
          <c:y val="0.12892430614847844"/>
          <c:w val="0.89886436808199965"/>
          <c:h val="0.72580759483303114"/>
        </c:manualLayout>
      </c:layout>
      <c:barChart>
        <c:barDir val="col"/>
        <c:grouping val="stacked"/>
        <c:ser>
          <c:idx val="1"/>
          <c:order val="0"/>
          <c:tx>
            <c:strRef>
              <c:f>'20t-21t'!$A$2</c:f>
              <c:strCache>
                <c:ptCount val="1"/>
                <c:pt idx="0">
                  <c:v>日立</c:v>
                </c:pt>
              </c:strCache>
            </c:strRef>
          </c:tx>
          <c:spPr>
            <a:solidFill>
              <a:srgbClr val="FF66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'20t-21t'!$B$1:$Q$1</c:f>
              <c:strCache>
                <c:ptCount val="16"/>
                <c:pt idx="0">
                  <c:v>石家庄东</c:v>
                </c:pt>
                <c:pt idx="1">
                  <c:v>唐山南</c:v>
                </c:pt>
                <c:pt idx="2">
                  <c:v>邢台</c:v>
                </c:pt>
                <c:pt idx="3">
                  <c:v>唐山沿海</c:v>
                </c:pt>
                <c:pt idx="4">
                  <c:v>邯郸</c:v>
                </c:pt>
                <c:pt idx="5">
                  <c:v>承德</c:v>
                </c:pt>
                <c:pt idx="6">
                  <c:v>宽城</c:v>
                </c:pt>
                <c:pt idx="7">
                  <c:v>石家庄西</c:v>
                </c:pt>
                <c:pt idx="8">
                  <c:v>迁安</c:v>
                </c:pt>
                <c:pt idx="9">
                  <c:v>沧州</c:v>
                </c:pt>
                <c:pt idx="10">
                  <c:v>衡水</c:v>
                </c:pt>
                <c:pt idx="11">
                  <c:v>遵化</c:v>
                </c:pt>
                <c:pt idx="12">
                  <c:v>保定</c:v>
                </c:pt>
                <c:pt idx="13">
                  <c:v>秦皇岛</c:v>
                </c:pt>
                <c:pt idx="14">
                  <c:v>张家口</c:v>
                </c:pt>
                <c:pt idx="15">
                  <c:v>廊坊</c:v>
                </c:pt>
              </c:strCache>
            </c:strRef>
          </c:cat>
          <c:val>
            <c:numRef>
              <c:f>'20t-21t'!$B$2:$Q$2</c:f>
              <c:numCache>
                <c:formatCode>General</c:formatCode>
                <c:ptCount val="16"/>
                <c:pt idx="3">
                  <c:v>3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</c:ser>
        <c:ser>
          <c:idx val="0"/>
          <c:order val="1"/>
          <c:tx>
            <c:strRef>
              <c:f>'20t-21t'!$A$3</c:f>
              <c:strCache>
                <c:ptCount val="1"/>
                <c:pt idx="0">
                  <c:v>卡特</c:v>
                </c:pt>
              </c:strCache>
            </c:strRef>
          </c:tx>
          <c:spPr>
            <a:solidFill>
              <a:srgbClr val="FFCC99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'20t-21t'!$B$1:$Q$1</c:f>
              <c:strCache>
                <c:ptCount val="16"/>
                <c:pt idx="0">
                  <c:v>石家庄东</c:v>
                </c:pt>
                <c:pt idx="1">
                  <c:v>唐山南</c:v>
                </c:pt>
                <c:pt idx="2">
                  <c:v>邢台</c:v>
                </c:pt>
                <c:pt idx="3">
                  <c:v>唐山沿海</c:v>
                </c:pt>
                <c:pt idx="4">
                  <c:v>邯郸</c:v>
                </c:pt>
                <c:pt idx="5">
                  <c:v>承德</c:v>
                </c:pt>
                <c:pt idx="6">
                  <c:v>宽城</c:v>
                </c:pt>
                <c:pt idx="7">
                  <c:v>石家庄西</c:v>
                </c:pt>
                <c:pt idx="8">
                  <c:v>迁安</c:v>
                </c:pt>
                <c:pt idx="9">
                  <c:v>沧州</c:v>
                </c:pt>
                <c:pt idx="10">
                  <c:v>衡水</c:v>
                </c:pt>
                <c:pt idx="11">
                  <c:v>遵化</c:v>
                </c:pt>
                <c:pt idx="12">
                  <c:v>保定</c:v>
                </c:pt>
                <c:pt idx="13">
                  <c:v>秦皇岛</c:v>
                </c:pt>
                <c:pt idx="14">
                  <c:v>张家口</c:v>
                </c:pt>
                <c:pt idx="15">
                  <c:v>廊坊</c:v>
                </c:pt>
              </c:strCache>
            </c:strRef>
          </c:cat>
          <c:val>
            <c:numRef>
              <c:f>'20t-21t'!$B$3:$Q$3</c:f>
              <c:numCache>
                <c:formatCode>General</c:formatCode>
                <c:ptCount val="16"/>
                <c:pt idx="0">
                  <c:v>2</c:v>
                </c:pt>
                <c:pt idx="1">
                  <c:v>4</c:v>
                </c:pt>
                <c:pt idx="5">
                  <c:v>1</c:v>
                </c:pt>
                <c:pt idx="6">
                  <c:v>3</c:v>
                </c:pt>
                <c:pt idx="7">
                  <c:v>1</c:v>
                </c:pt>
                <c:pt idx="10">
                  <c:v>1</c:v>
                </c:pt>
                <c:pt idx="11">
                  <c:v>2</c:v>
                </c:pt>
              </c:numCache>
            </c:numRef>
          </c:val>
        </c:ser>
        <c:ser>
          <c:idx val="9"/>
          <c:order val="2"/>
          <c:tx>
            <c:strRef>
              <c:f>'20t-21t'!$A$4</c:f>
              <c:strCache>
                <c:ptCount val="1"/>
                <c:pt idx="0">
                  <c:v>神钢</c:v>
                </c:pt>
              </c:strCache>
            </c:strRef>
          </c:tx>
          <c:spPr>
            <a:solidFill>
              <a:srgbClr val="00FFFF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'20t-21t'!$B$1:$Q$1</c:f>
              <c:strCache>
                <c:ptCount val="16"/>
                <c:pt idx="0">
                  <c:v>石家庄东</c:v>
                </c:pt>
                <c:pt idx="1">
                  <c:v>唐山南</c:v>
                </c:pt>
                <c:pt idx="2">
                  <c:v>邢台</c:v>
                </c:pt>
                <c:pt idx="3">
                  <c:v>唐山沿海</c:v>
                </c:pt>
                <c:pt idx="4">
                  <c:v>邯郸</c:v>
                </c:pt>
                <c:pt idx="5">
                  <c:v>承德</c:v>
                </c:pt>
                <c:pt idx="6">
                  <c:v>宽城</c:v>
                </c:pt>
                <c:pt idx="7">
                  <c:v>石家庄西</c:v>
                </c:pt>
                <c:pt idx="8">
                  <c:v>迁安</c:v>
                </c:pt>
                <c:pt idx="9">
                  <c:v>沧州</c:v>
                </c:pt>
                <c:pt idx="10">
                  <c:v>衡水</c:v>
                </c:pt>
                <c:pt idx="11">
                  <c:v>遵化</c:v>
                </c:pt>
                <c:pt idx="12">
                  <c:v>保定</c:v>
                </c:pt>
                <c:pt idx="13">
                  <c:v>秦皇岛</c:v>
                </c:pt>
                <c:pt idx="14">
                  <c:v>张家口</c:v>
                </c:pt>
                <c:pt idx="15">
                  <c:v>廊坊</c:v>
                </c:pt>
              </c:strCache>
            </c:strRef>
          </c:cat>
          <c:val>
            <c:numRef>
              <c:f>'20t-21t'!$B$4:$Q$4</c:f>
              <c:numCache>
                <c:formatCode>General</c:formatCode>
                <c:ptCount val="16"/>
                <c:pt idx="0">
                  <c:v>3</c:v>
                </c:pt>
                <c:pt idx="1">
                  <c:v>2</c:v>
                </c:pt>
                <c:pt idx="2">
                  <c:v>1</c:v>
                </c:pt>
                <c:pt idx="3">
                  <c:v>2</c:v>
                </c:pt>
                <c:pt idx="4">
                  <c:v>2</c:v>
                </c:pt>
                <c:pt idx="9">
                  <c:v>2</c:v>
                </c:pt>
                <c:pt idx="10">
                  <c:v>1</c:v>
                </c:pt>
              </c:numCache>
            </c:numRef>
          </c:val>
        </c:ser>
        <c:ser>
          <c:idx val="7"/>
          <c:order val="3"/>
          <c:tx>
            <c:strRef>
              <c:f>'20t-21t'!$A$5</c:f>
              <c:strCache>
                <c:ptCount val="1"/>
                <c:pt idx="0">
                  <c:v>斗山</c:v>
                </c:pt>
              </c:strCache>
            </c:strRef>
          </c:tx>
          <c:spPr>
            <a:solidFill>
              <a:srgbClr val="FF00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'20t-21t'!$B$1:$Q$1</c:f>
              <c:strCache>
                <c:ptCount val="16"/>
                <c:pt idx="0">
                  <c:v>石家庄东</c:v>
                </c:pt>
                <c:pt idx="1">
                  <c:v>唐山南</c:v>
                </c:pt>
                <c:pt idx="2">
                  <c:v>邢台</c:v>
                </c:pt>
                <c:pt idx="3">
                  <c:v>唐山沿海</c:v>
                </c:pt>
                <c:pt idx="4">
                  <c:v>邯郸</c:v>
                </c:pt>
                <c:pt idx="5">
                  <c:v>承德</c:v>
                </c:pt>
                <c:pt idx="6">
                  <c:v>宽城</c:v>
                </c:pt>
                <c:pt idx="7">
                  <c:v>石家庄西</c:v>
                </c:pt>
                <c:pt idx="8">
                  <c:v>迁安</c:v>
                </c:pt>
                <c:pt idx="9">
                  <c:v>沧州</c:v>
                </c:pt>
                <c:pt idx="10">
                  <c:v>衡水</c:v>
                </c:pt>
                <c:pt idx="11">
                  <c:v>遵化</c:v>
                </c:pt>
                <c:pt idx="12">
                  <c:v>保定</c:v>
                </c:pt>
                <c:pt idx="13">
                  <c:v>秦皇岛</c:v>
                </c:pt>
                <c:pt idx="14">
                  <c:v>张家口</c:v>
                </c:pt>
                <c:pt idx="15">
                  <c:v>廊坊</c:v>
                </c:pt>
              </c:strCache>
            </c:strRef>
          </c:cat>
          <c:val>
            <c:numRef>
              <c:f>'20t-21t'!$B$5:$Q$5</c:f>
              <c:numCache>
                <c:formatCode>General</c:formatCode>
                <c:ptCount val="16"/>
                <c:pt idx="2">
                  <c:v>2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</c:ser>
        <c:ser>
          <c:idx val="8"/>
          <c:order val="4"/>
          <c:tx>
            <c:strRef>
              <c:f>'20t-21t'!$A$6</c:f>
              <c:strCache>
                <c:ptCount val="1"/>
                <c:pt idx="0">
                  <c:v>现代</c:v>
                </c:pt>
              </c:strCache>
            </c:strRef>
          </c:tx>
          <c:spPr>
            <a:solidFill>
              <a:srgbClr val="FFCC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'20t-21t'!$B$1:$Q$1</c:f>
              <c:strCache>
                <c:ptCount val="16"/>
                <c:pt idx="0">
                  <c:v>石家庄东</c:v>
                </c:pt>
                <c:pt idx="1">
                  <c:v>唐山南</c:v>
                </c:pt>
                <c:pt idx="2">
                  <c:v>邢台</c:v>
                </c:pt>
                <c:pt idx="3">
                  <c:v>唐山沿海</c:v>
                </c:pt>
                <c:pt idx="4">
                  <c:v>邯郸</c:v>
                </c:pt>
                <c:pt idx="5">
                  <c:v>承德</c:v>
                </c:pt>
                <c:pt idx="6">
                  <c:v>宽城</c:v>
                </c:pt>
                <c:pt idx="7">
                  <c:v>石家庄西</c:v>
                </c:pt>
                <c:pt idx="8">
                  <c:v>迁安</c:v>
                </c:pt>
                <c:pt idx="9">
                  <c:v>沧州</c:v>
                </c:pt>
                <c:pt idx="10">
                  <c:v>衡水</c:v>
                </c:pt>
                <c:pt idx="11">
                  <c:v>遵化</c:v>
                </c:pt>
                <c:pt idx="12">
                  <c:v>保定</c:v>
                </c:pt>
                <c:pt idx="13">
                  <c:v>秦皇岛</c:v>
                </c:pt>
                <c:pt idx="14">
                  <c:v>张家口</c:v>
                </c:pt>
                <c:pt idx="15">
                  <c:v>廊坊</c:v>
                </c:pt>
              </c:strCache>
            </c:strRef>
          </c:cat>
          <c:val>
            <c:numRef>
              <c:f>'20t-21t'!$B$6:$Q$6</c:f>
              <c:numCache>
                <c:formatCode>General</c:formatCode>
                <c:ptCount val="16"/>
                <c:pt idx="0">
                  <c:v>1</c:v>
                </c:pt>
                <c:pt idx="3">
                  <c:v>1</c:v>
                </c:pt>
                <c:pt idx="7">
                  <c:v>1</c:v>
                </c:pt>
              </c:numCache>
            </c:numRef>
          </c:val>
        </c:ser>
        <c:ser>
          <c:idx val="2"/>
          <c:order val="5"/>
          <c:tx>
            <c:strRef>
              <c:f>'20t-21t'!$A$7</c:f>
              <c:strCache>
                <c:ptCount val="1"/>
                <c:pt idx="0">
                  <c:v>沃尔沃</c:v>
                </c:pt>
              </c:strCache>
            </c:strRef>
          </c:tx>
          <c:spPr>
            <a:solidFill>
              <a:srgbClr val="3333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'20t-21t'!$B$1:$Q$1</c:f>
              <c:strCache>
                <c:ptCount val="16"/>
                <c:pt idx="0">
                  <c:v>石家庄东</c:v>
                </c:pt>
                <c:pt idx="1">
                  <c:v>唐山南</c:v>
                </c:pt>
                <c:pt idx="2">
                  <c:v>邢台</c:v>
                </c:pt>
                <c:pt idx="3">
                  <c:v>唐山沿海</c:v>
                </c:pt>
                <c:pt idx="4">
                  <c:v>邯郸</c:v>
                </c:pt>
                <c:pt idx="5">
                  <c:v>承德</c:v>
                </c:pt>
                <c:pt idx="6">
                  <c:v>宽城</c:v>
                </c:pt>
                <c:pt idx="7">
                  <c:v>石家庄西</c:v>
                </c:pt>
                <c:pt idx="8">
                  <c:v>迁安</c:v>
                </c:pt>
                <c:pt idx="9">
                  <c:v>沧州</c:v>
                </c:pt>
                <c:pt idx="10">
                  <c:v>衡水</c:v>
                </c:pt>
                <c:pt idx="11">
                  <c:v>遵化</c:v>
                </c:pt>
                <c:pt idx="12">
                  <c:v>保定</c:v>
                </c:pt>
                <c:pt idx="13">
                  <c:v>秦皇岛</c:v>
                </c:pt>
                <c:pt idx="14">
                  <c:v>张家口</c:v>
                </c:pt>
                <c:pt idx="15">
                  <c:v>廊坊</c:v>
                </c:pt>
              </c:strCache>
            </c:strRef>
          </c:cat>
          <c:val>
            <c:numRef>
              <c:f>'20t-21t'!$B$7:$Q$7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4">
                  <c:v>2</c:v>
                </c:pt>
                <c:pt idx="5">
                  <c:v>2</c:v>
                </c:pt>
                <c:pt idx="7">
                  <c:v>1</c:v>
                </c:pt>
                <c:pt idx="13">
                  <c:v>1</c:v>
                </c:pt>
                <c:pt idx="14">
                  <c:v>1</c:v>
                </c:pt>
              </c:numCache>
            </c:numRef>
          </c:val>
        </c:ser>
        <c:ser>
          <c:idx val="3"/>
          <c:order val="6"/>
          <c:tx>
            <c:strRef>
              <c:f>'20t-21t'!$A$8</c:f>
              <c:strCache>
                <c:ptCount val="1"/>
                <c:pt idx="0">
                  <c:v>小松</c:v>
                </c:pt>
              </c:strCache>
            </c:strRef>
          </c:tx>
          <c:spPr>
            <a:solidFill>
              <a:srgbClr val="FFFF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'20t-21t'!$B$1:$Q$1</c:f>
              <c:strCache>
                <c:ptCount val="16"/>
                <c:pt idx="0">
                  <c:v>石家庄东</c:v>
                </c:pt>
                <c:pt idx="1">
                  <c:v>唐山南</c:v>
                </c:pt>
                <c:pt idx="2">
                  <c:v>邢台</c:v>
                </c:pt>
                <c:pt idx="3">
                  <c:v>唐山沿海</c:v>
                </c:pt>
                <c:pt idx="4">
                  <c:v>邯郸</c:v>
                </c:pt>
                <c:pt idx="5">
                  <c:v>承德</c:v>
                </c:pt>
                <c:pt idx="6">
                  <c:v>宽城</c:v>
                </c:pt>
                <c:pt idx="7">
                  <c:v>石家庄西</c:v>
                </c:pt>
                <c:pt idx="8">
                  <c:v>迁安</c:v>
                </c:pt>
                <c:pt idx="9">
                  <c:v>沧州</c:v>
                </c:pt>
                <c:pt idx="10">
                  <c:v>衡水</c:v>
                </c:pt>
                <c:pt idx="11">
                  <c:v>遵化</c:v>
                </c:pt>
                <c:pt idx="12">
                  <c:v>保定</c:v>
                </c:pt>
                <c:pt idx="13">
                  <c:v>秦皇岛</c:v>
                </c:pt>
                <c:pt idx="14">
                  <c:v>张家口</c:v>
                </c:pt>
                <c:pt idx="15">
                  <c:v>廊坊</c:v>
                </c:pt>
              </c:strCache>
            </c:strRef>
          </c:cat>
          <c:val>
            <c:numRef>
              <c:f>'20t-21t'!$B$8:$Q$8</c:f>
              <c:numCache>
                <c:formatCode>General</c:formatCode>
                <c:ptCount val="16"/>
                <c:pt idx="0">
                  <c:v>4</c:v>
                </c:pt>
                <c:pt idx="1">
                  <c:v>1</c:v>
                </c:pt>
                <c:pt idx="2">
                  <c:v>3</c:v>
                </c:pt>
                <c:pt idx="3">
                  <c:v>1</c:v>
                </c:pt>
                <c:pt idx="5">
                  <c:v>1</c:v>
                </c:pt>
                <c:pt idx="6">
                  <c:v>1</c:v>
                </c:pt>
                <c:pt idx="8">
                  <c:v>2</c:v>
                </c:pt>
                <c:pt idx="12">
                  <c:v>1</c:v>
                </c:pt>
                <c:pt idx="15">
                  <c:v>1</c:v>
                </c:pt>
              </c:numCache>
            </c:numRef>
          </c:val>
        </c:ser>
        <c:overlap val="100"/>
        <c:axId val="78537856"/>
        <c:axId val="78539392"/>
      </c:barChart>
      <c:lineChart>
        <c:grouping val="standard"/>
        <c:ser>
          <c:idx val="6"/>
          <c:order val="7"/>
          <c:tx>
            <c:strRef>
              <c:f>'20t-21t'!$A$10</c:f>
              <c:strCache>
                <c:ptCount val="1"/>
                <c:pt idx="0">
                  <c:v>占有率</c:v>
                </c:pt>
              </c:strCache>
            </c:strRef>
          </c:tx>
          <c:spPr>
            <a:ln w="25400">
              <a:solidFill>
                <a:srgbClr val="800080"/>
              </a:solidFill>
              <a:prstDash val="solid"/>
            </a:ln>
          </c:spPr>
          <c:marker>
            <c:symbol val="circle"/>
            <c:size val="5"/>
            <c:spPr>
              <a:solidFill>
                <a:srgbClr val="800080"/>
              </a:solidFill>
              <a:ln>
                <a:solidFill>
                  <a:srgbClr val="800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2.704924061805521E-2"/>
                  <c:y val="-9.2017405704549068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2.3034413851515671E-2"/>
                  <c:y val="-0.1042306779964343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3.4531487368503401E-2"/>
                  <c:y val="-0.1079370061158105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1.9141158491036297E-2"/>
                  <c:y val="-0.13291048165264027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2.339934520904461E-2"/>
                  <c:y val="-0.10416923869797996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-1.4213885014663894E-2"/>
                  <c:y val="-7.432734211825337E-2"/>
                </c:manualLayout>
              </c:layout>
              <c:dLblPos val="r"/>
              <c:showVal val="1"/>
            </c:dLbl>
            <c:dLbl>
              <c:idx val="6"/>
              <c:layout>
                <c:manualLayout>
                  <c:x val="-1.7437945047103928E-2"/>
                  <c:y val="-9.4803166413802265E-2"/>
                </c:manualLayout>
              </c:layout>
              <c:dLblPos val="r"/>
              <c:showVal val="1"/>
            </c:dLbl>
            <c:dLbl>
              <c:idx val="7"/>
              <c:layout>
                <c:manualLayout>
                  <c:x val="-2.8935018564091652E-2"/>
                  <c:y val="-8.1581112369251502E-2"/>
                </c:manualLayout>
              </c:layout>
              <c:dLblPos val="r"/>
              <c:showVal val="1"/>
            </c:dLbl>
            <c:dLbl>
              <c:idx val="8"/>
              <c:layout>
                <c:manualLayout>
                  <c:x val="-2.8022571854258133E-2"/>
                  <c:y val="-6.5330246243978513E-2"/>
                </c:manualLayout>
              </c:layout>
              <c:dLblPos val="r"/>
              <c:showVal val="1"/>
            </c:dLbl>
            <c:dLbl>
              <c:idx val="9"/>
              <c:layout>
                <c:manualLayout>
                  <c:x val="-2.6075889889180456E-2"/>
                  <c:y val="-4.4355775029033533E-2"/>
                </c:manualLayout>
              </c:layout>
              <c:dLblPos val="r"/>
              <c:showVal val="1"/>
            </c:dLbl>
            <c:dLbl>
              <c:idx val="10"/>
              <c:layout>
                <c:manualLayout>
                  <c:x val="-3.3438644922399653E-2"/>
                  <c:y val="-4.8389138799188353E-2"/>
                </c:manualLayout>
              </c:layout>
              <c:dLblPos val="r"/>
              <c:showVal val="1"/>
            </c:dLbl>
            <c:dLbl>
              <c:idx val="11"/>
              <c:layout>
                <c:manualLayout>
                  <c:x val="-2.3328214793294343E-2"/>
                  <c:y val="-4.8087089686811482E-2"/>
                </c:manualLayout>
              </c:layout>
              <c:dLblPos val="r"/>
              <c:showVal val="1"/>
            </c:dLbl>
            <c:dLbl>
              <c:idx val="12"/>
              <c:layout>
                <c:manualLayout>
                  <c:x val="-2.3342516630727589E-2"/>
                  <c:y val="5.8828853289895778E-4"/>
                </c:manualLayout>
              </c:layout>
              <c:dLblPos val="r"/>
              <c:showVal val="1"/>
            </c:dLbl>
            <c:dLbl>
              <c:idx val="13"/>
              <c:layout>
                <c:manualLayout>
                  <c:x val="-2.4837544973475324E-2"/>
                  <c:y val="-4.6730512777361795E-2"/>
                </c:manualLayout>
              </c:layout>
              <c:dLblPos val="r"/>
              <c:showVal val="1"/>
            </c:dLbl>
            <c:dLbl>
              <c:idx val="14"/>
              <c:layout>
                <c:manualLayout>
                  <c:x val="-3.0801110723972774E-2"/>
                  <c:y val="-4.7049670747803314E-2"/>
                </c:manualLayout>
              </c:layout>
              <c:showVal val="1"/>
            </c:dLbl>
            <c:dLbl>
              <c:idx val="15"/>
              <c:layout>
                <c:manualLayout>
                  <c:x val="-2.0687871735195242E-2"/>
                  <c:y val="-5.1724137931034524E-2"/>
                </c:manualLayout>
              </c:layout>
              <c:showVal val="1"/>
            </c:dLbl>
            <c:dLbl>
              <c:idx val="16"/>
              <c:layout>
                <c:manualLayout>
                  <c:x val="-3.1064047891922811E-2"/>
                  <c:y val="-0.10355898887175437"/>
                </c:manualLayout>
              </c:layout>
              <c:dLblPos val="r"/>
              <c:showVal val="1"/>
            </c:dLbl>
            <c:numFmt formatCode="0.0%" sourceLinked="0"/>
            <c:spPr>
              <a:solidFill>
                <a:srgbClr val="800080"/>
              </a:solidFill>
              <a:ln w="3175">
                <a:solidFill>
                  <a:srgbClr val="000000"/>
                </a:solidFill>
                <a:prstDash val="solid"/>
              </a:ln>
            </c:spPr>
            <c:txPr>
              <a:bodyPr/>
              <a:lstStyle/>
              <a:p>
                <a:pPr>
                  <a:defRPr sz="900" b="0" i="0" u="none" strike="noStrike" baseline="0">
                    <a:solidFill>
                      <a:srgbClr val="FFFFFF"/>
                    </a:solidFill>
                    <a:latin typeface="Arial"/>
                    <a:ea typeface="Arial"/>
                    <a:cs typeface="Arial"/>
                  </a:defRPr>
                </a:pPr>
                <a:endParaRPr lang="zh-CN"/>
              </a:p>
            </c:txPr>
            <c:showVal val="1"/>
          </c:dLbls>
          <c:cat>
            <c:strRef>
              <c:f>'20t-21t'!$B$1:$Q$1</c:f>
              <c:strCache>
                <c:ptCount val="16"/>
                <c:pt idx="0">
                  <c:v>石家庄东</c:v>
                </c:pt>
                <c:pt idx="1">
                  <c:v>唐山南</c:v>
                </c:pt>
                <c:pt idx="2">
                  <c:v>邢台</c:v>
                </c:pt>
                <c:pt idx="3">
                  <c:v>唐山沿海</c:v>
                </c:pt>
                <c:pt idx="4">
                  <c:v>邯郸</c:v>
                </c:pt>
                <c:pt idx="5">
                  <c:v>承德</c:v>
                </c:pt>
                <c:pt idx="6">
                  <c:v>宽城</c:v>
                </c:pt>
                <c:pt idx="7">
                  <c:v>石家庄西</c:v>
                </c:pt>
                <c:pt idx="8">
                  <c:v>迁安</c:v>
                </c:pt>
                <c:pt idx="9">
                  <c:v>沧州</c:v>
                </c:pt>
                <c:pt idx="10">
                  <c:v>衡水</c:v>
                </c:pt>
                <c:pt idx="11">
                  <c:v>遵化</c:v>
                </c:pt>
                <c:pt idx="12">
                  <c:v>保定</c:v>
                </c:pt>
                <c:pt idx="13">
                  <c:v>秦皇岛</c:v>
                </c:pt>
                <c:pt idx="14">
                  <c:v>张家口</c:v>
                </c:pt>
                <c:pt idx="15">
                  <c:v>廊坊</c:v>
                </c:pt>
              </c:strCache>
            </c:strRef>
          </c:cat>
          <c:val>
            <c:numRef>
              <c:f>'20t-21t'!$B$10:$Q$10</c:f>
              <c:numCache>
                <c:formatCode>0.0%</c:formatCode>
                <c:ptCount val="16"/>
                <c:pt idx="0">
                  <c:v>0.36363636363636381</c:v>
                </c:pt>
                <c:pt idx="1">
                  <c:v>0.1111111111111111</c:v>
                </c:pt>
                <c:pt idx="2">
                  <c:v>0.3750000000000005</c:v>
                </c:pt>
                <c:pt idx="3">
                  <c:v>0.14285714285714324</c:v>
                </c:pt>
                <c:pt idx="4">
                  <c:v>0</c:v>
                </c:pt>
                <c:pt idx="5">
                  <c:v>0.25</c:v>
                </c:pt>
                <c:pt idx="6">
                  <c:v>0.25</c:v>
                </c:pt>
                <c:pt idx="7">
                  <c:v>0</c:v>
                </c:pt>
                <c:pt idx="8">
                  <c:v>0.5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1</c:v>
                </c:pt>
                <c:pt idx="13">
                  <c:v>0</c:v>
                </c:pt>
                <c:pt idx="14">
                  <c:v>0</c:v>
                </c:pt>
                <c:pt idx="15">
                  <c:v>1</c:v>
                </c:pt>
              </c:numCache>
            </c:numRef>
          </c:val>
        </c:ser>
        <c:marker val="1"/>
        <c:axId val="78557568"/>
        <c:axId val="78559104"/>
      </c:lineChart>
      <c:catAx>
        <c:axId val="78537856"/>
        <c:scaling>
          <c:orientation val="minMax"/>
        </c:scaling>
        <c:axPos val="b"/>
        <c:numFmt formatCode="General" sourceLinked="1"/>
        <c:majorTickMark val="in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zh-CN"/>
          </a:p>
        </c:txPr>
        <c:crossAx val="78539392"/>
        <c:crosses val="autoZero"/>
        <c:lblAlgn val="ctr"/>
        <c:lblOffset val="100"/>
        <c:tickLblSkip val="1"/>
        <c:tickMarkSkip val="1"/>
      </c:catAx>
      <c:valAx>
        <c:axId val="78539392"/>
        <c:scaling>
          <c:orientation val="minMax"/>
        </c:scaling>
        <c:axPos val="l"/>
        <c:numFmt formatCode="General" sourceLinked="1"/>
        <c:majorTickMark val="in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zh-CN"/>
          </a:p>
        </c:txPr>
        <c:crossAx val="78537856"/>
        <c:crosses val="autoZero"/>
        <c:crossBetween val="between"/>
      </c:valAx>
      <c:catAx>
        <c:axId val="78557568"/>
        <c:scaling>
          <c:orientation val="minMax"/>
        </c:scaling>
        <c:delete val="1"/>
        <c:axPos val="b"/>
        <c:tickLblPos val="nextTo"/>
        <c:crossAx val="78559104"/>
        <c:crosses val="autoZero"/>
        <c:lblAlgn val="ctr"/>
        <c:lblOffset val="100"/>
      </c:catAx>
      <c:valAx>
        <c:axId val="78559104"/>
        <c:scaling>
          <c:orientation val="minMax"/>
        </c:scaling>
        <c:axPos val="r"/>
        <c:numFmt formatCode="0%" sourceLinked="0"/>
        <c:majorTickMark val="in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zh-CN"/>
          </a:p>
        </c:txPr>
        <c:crossAx val="78557568"/>
        <c:crosses val="max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noFill/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zh-CN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4.0364844074081009E-2"/>
          <c:y val="0.1289242452940805"/>
          <c:w val="0.89886436808199932"/>
          <c:h val="0.72580759483303114"/>
        </c:manualLayout>
      </c:layout>
      <c:barChart>
        <c:barDir val="col"/>
        <c:grouping val="stacked"/>
        <c:ser>
          <c:idx val="1"/>
          <c:order val="0"/>
          <c:tx>
            <c:strRef>
              <c:f>'22t-25t'!$A$2</c:f>
              <c:strCache>
                <c:ptCount val="1"/>
                <c:pt idx="0">
                  <c:v>日立</c:v>
                </c:pt>
              </c:strCache>
            </c:strRef>
          </c:tx>
          <c:spPr>
            <a:solidFill>
              <a:srgbClr val="FF66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'22t-25t'!$B$1:$Q$1</c:f>
              <c:strCache>
                <c:ptCount val="16"/>
                <c:pt idx="0">
                  <c:v>邢台</c:v>
                </c:pt>
                <c:pt idx="1">
                  <c:v>宽城</c:v>
                </c:pt>
                <c:pt idx="2">
                  <c:v>石家庄东</c:v>
                </c:pt>
                <c:pt idx="3">
                  <c:v>石家庄西</c:v>
                </c:pt>
                <c:pt idx="4">
                  <c:v>保定</c:v>
                </c:pt>
                <c:pt idx="5">
                  <c:v>邯郸</c:v>
                </c:pt>
                <c:pt idx="6">
                  <c:v>承德</c:v>
                </c:pt>
                <c:pt idx="7">
                  <c:v>沧州</c:v>
                </c:pt>
                <c:pt idx="8">
                  <c:v>遵化</c:v>
                </c:pt>
                <c:pt idx="9">
                  <c:v>张家口</c:v>
                </c:pt>
                <c:pt idx="10">
                  <c:v>秦皇岛</c:v>
                </c:pt>
                <c:pt idx="11">
                  <c:v>唐山南</c:v>
                </c:pt>
                <c:pt idx="12">
                  <c:v>迁安</c:v>
                </c:pt>
                <c:pt idx="13">
                  <c:v>衡水</c:v>
                </c:pt>
                <c:pt idx="14">
                  <c:v>唐山沿海</c:v>
                </c:pt>
                <c:pt idx="15">
                  <c:v>廊坊</c:v>
                </c:pt>
              </c:strCache>
            </c:strRef>
          </c:cat>
          <c:val>
            <c:numRef>
              <c:f>'22t-25t'!$B$2:$Q$2</c:f>
              <c:numCache>
                <c:formatCode>General</c:formatCode>
                <c:ptCount val="16"/>
                <c:pt idx="0">
                  <c:v>2</c:v>
                </c:pt>
                <c:pt idx="1">
                  <c:v>3</c:v>
                </c:pt>
                <c:pt idx="2">
                  <c:v>1</c:v>
                </c:pt>
                <c:pt idx="4">
                  <c:v>1</c:v>
                </c:pt>
                <c:pt idx="6">
                  <c:v>4</c:v>
                </c:pt>
                <c:pt idx="8">
                  <c:v>3</c:v>
                </c:pt>
                <c:pt idx="9">
                  <c:v>2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</c:numCache>
            </c:numRef>
          </c:val>
        </c:ser>
        <c:ser>
          <c:idx val="0"/>
          <c:order val="1"/>
          <c:tx>
            <c:strRef>
              <c:f>'22t-25t'!$A$3</c:f>
              <c:strCache>
                <c:ptCount val="1"/>
                <c:pt idx="0">
                  <c:v>卡特</c:v>
                </c:pt>
              </c:strCache>
            </c:strRef>
          </c:tx>
          <c:spPr>
            <a:solidFill>
              <a:srgbClr val="FFCC99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'22t-25t'!$B$1:$Q$1</c:f>
              <c:strCache>
                <c:ptCount val="16"/>
                <c:pt idx="0">
                  <c:v>邢台</c:v>
                </c:pt>
                <c:pt idx="1">
                  <c:v>宽城</c:v>
                </c:pt>
                <c:pt idx="2">
                  <c:v>石家庄东</c:v>
                </c:pt>
                <c:pt idx="3">
                  <c:v>石家庄西</c:v>
                </c:pt>
                <c:pt idx="4">
                  <c:v>保定</c:v>
                </c:pt>
                <c:pt idx="5">
                  <c:v>邯郸</c:v>
                </c:pt>
                <c:pt idx="6">
                  <c:v>承德</c:v>
                </c:pt>
                <c:pt idx="7">
                  <c:v>沧州</c:v>
                </c:pt>
                <c:pt idx="8">
                  <c:v>遵化</c:v>
                </c:pt>
                <c:pt idx="9">
                  <c:v>张家口</c:v>
                </c:pt>
                <c:pt idx="10">
                  <c:v>秦皇岛</c:v>
                </c:pt>
                <c:pt idx="11">
                  <c:v>唐山南</c:v>
                </c:pt>
                <c:pt idx="12">
                  <c:v>迁安</c:v>
                </c:pt>
                <c:pt idx="13">
                  <c:v>衡水</c:v>
                </c:pt>
                <c:pt idx="14">
                  <c:v>唐山沿海</c:v>
                </c:pt>
                <c:pt idx="15">
                  <c:v>廊坊</c:v>
                </c:pt>
              </c:strCache>
            </c:strRef>
          </c:cat>
          <c:val>
            <c:numRef>
              <c:f>'22t-25t'!$B$3:$Q$3</c:f>
              <c:numCache>
                <c:formatCode>General</c:formatCode>
                <c:ptCount val="16"/>
                <c:pt idx="1">
                  <c:v>2</c:v>
                </c:pt>
                <c:pt idx="3">
                  <c:v>1</c:v>
                </c:pt>
                <c:pt idx="4">
                  <c:v>2</c:v>
                </c:pt>
                <c:pt idx="5">
                  <c:v>1</c:v>
                </c:pt>
                <c:pt idx="9">
                  <c:v>1</c:v>
                </c:pt>
                <c:pt idx="11">
                  <c:v>1</c:v>
                </c:pt>
              </c:numCache>
            </c:numRef>
          </c:val>
        </c:ser>
        <c:ser>
          <c:idx val="9"/>
          <c:order val="2"/>
          <c:tx>
            <c:strRef>
              <c:f>'22t-25t'!$A$4</c:f>
              <c:strCache>
                <c:ptCount val="1"/>
                <c:pt idx="0">
                  <c:v>神钢</c:v>
                </c:pt>
              </c:strCache>
            </c:strRef>
          </c:tx>
          <c:spPr>
            <a:solidFill>
              <a:srgbClr val="00FFFF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'22t-25t'!$B$1:$Q$1</c:f>
              <c:strCache>
                <c:ptCount val="16"/>
                <c:pt idx="0">
                  <c:v>邢台</c:v>
                </c:pt>
                <c:pt idx="1">
                  <c:v>宽城</c:v>
                </c:pt>
                <c:pt idx="2">
                  <c:v>石家庄东</c:v>
                </c:pt>
                <c:pt idx="3">
                  <c:v>石家庄西</c:v>
                </c:pt>
                <c:pt idx="4">
                  <c:v>保定</c:v>
                </c:pt>
                <c:pt idx="5">
                  <c:v>邯郸</c:v>
                </c:pt>
                <c:pt idx="6">
                  <c:v>承德</c:v>
                </c:pt>
                <c:pt idx="7">
                  <c:v>沧州</c:v>
                </c:pt>
                <c:pt idx="8">
                  <c:v>遵化</c:v>
                </c:pt>
                <c:pt idx="9">
                  <c:v>张家口</c:v>
                </c:pt>
                <c:pt idx="10">
                  <c:v>秦皇岛</c:v>
                </c:pt>
                <c:pt idx="11">
                  <c:v>唐山南</c:v>
                </c:pt>
                <c:pt idx="12">
                  <c:v>迁安</c:v>
                </c:pt>
                <c:pt idx="13">
                  <c:v>衡水</c:v>
                </c:pt>
                <c:pt idx="14">
                  <c:v>唐山沿海</c:v>
                </c:pt>
                <c:pt idx="15">
                  <c:v>廊坊</c:v>
                </c:pt>
              </c:strCache>
            </c:strRef>
          </c:cat>
          <c:val>
            <c:numRef>
              <c:f>'22t-25t'!$B$4:$Q$4</c:f>
              <c:numCache>
                <c:formatCode>General</c:formatCode>
                <c:ptCount val="16"/>
                <c:pt idx="0">
                  <c:v>4</c:v>
                </c:pt>
                <c:pt idx="1">
                  <c:v>3</c:v>
                </c:pt>
                <c:pt idx="2">
                  <c:v>1</c:v>
                </c:pt>
                <c:pt idx="3">
                  <c:v>2</c:v>
                </c:pt>
                <c:pt idx="5">
                  <c:v>1</c:v>
                </c:pt>
                <c:pt idx="6">
                  <c:v>6</c:v>
                </c:pt>
                <c:pt idx="9">
                  <c:v>2</c:v>
                </c:pt>
              </c:numCache>
            </c:numRef>
          </c:val>
        </c:ser>
        <c:ser>
          <c:idx val="7"/>
          <c:order val="3"/>
          <c:tx>
            <c:strRef>
              <c:f>'22t-25t'!$A$5</c:f>
              <c:strCache>
                <c:ptCount val="1"/>
                <c:pt idx="0">
                  <c:v>斗山</c:v>
                </c:pt>
              </c:strCache>
            </c:strRef>
          </c:tx>
          <c:spPr>
            <a:solidFill>
              <a:srgbClr val="FF00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'22t-25t'!$B$1:$Q$1</c:f>
              <c:strCache>
                <c:ptCount val="16"/>
                <c:pt idx="0">
                  <c:v>邢台</c:v>
                </c:pt>
                <c:pt idx="1">
                  <c:v>宽城</c:v>
                </c:pt>
                <c:pt idx="2">
                  <c:v>石家庄东</c:v>
                </c:pt>
                <c:pt idx="3">
                  <c:v>石家庄西</c:v>
                </c:pt>
                <c:pt idx="4">
                  <c:v>保定</c:v>
                </c:pt>
                <c:pt idx="5">
                  <c:v>邯郸</c:v>
                </c:pt>
                <c:pt idx="6">
                  <c:v>承德</c:v>
                </c:pt>
                <c:pt idx="7">
                  <c:v>沧州</c:v>
                </c:pt>
                <c:pt idx="8">
                  <c:v>遵化</c:v>
                </c:pt>
                <c:pt idx="9">
                  <c:v>张家口</c:v>
                </c:pt>
                <c:pt idx="10">
                  <c:v>秦皇岛</c:v>
                </c:pt>
                <c:pt idx="11">
                  <c:v>唐山南</c:v>
                </c:pt>
                <c:pt idx="12">
                  <c:v>迁安</c:v>
                </c:pt>
                <c:pt idx="13">
                  <c:v>衡水</c:v>
                </c:pt>
                <c:pt idx="14">
                  <c:v>唐山沿海</c:v>
                </c:pt>
                <c:pt idx="15">
                  <c:v>廊坊</c:v>
                </c:pt>
              </c:strCache>
            </c:strRef>
          </c:cat>
          <c:val>
            <c:numRef>
              <c:f>'22t-25t'!$B$5:$Q$5</c:f>
              <c:numCache>
                <c:formatCode>General</c:formatCode>
                <c:ptCount val="16"/>
                <c:pt idx="0">
                  <c:v>1</c:v>
                </c:pt>
                <c:pt idx="2">
                  <c:v>1</c:v>
                </c:pt>
                <c:pt idx="4">
                  <c:v>2</c:v>
                </c:pt>
                <c:pt idx="8">
                  <c:v>1</c:v>
                </c:pt>
                <c:pt idx="13">
                  <c:v>1</c:v>
                </c:pt>
              </c:numCache>
            </c:numRef>
          </c:val>
        </c:ser>
        <c:ser>
          <c:idx val="8"/>
          <c:order val="4"/>
          <c:tx>
            <c:strRef>
              <c:f>'22t-25t'!$A$6</c:f>
              <c:strCache>
                <c:ptCount val="1"/>
                <c:pt idx="0">
                  <c:v>现代</c:v>
                </c:pt>
              </c:strCache>
            </c:strRef>
          </c:tx>
          <c:spPr>
            <a:solidFill>
              <a:srgbClr val="FFCC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'22t-25t'!$B$1:$Q$1</c:f>
              <c:strCache>
                <c:ptCount val="16"/>
                <c:pt idx="0">
                  <c:v>邢台</c:v>
                </c:pt>
                <c:pt idx="1">
                  <c:v>宽城</c:v>
                </c:pt>
                <c:pt idx="2">
                  <c:v>石家庄东</c:v>
                </c:pt>
                <c:pt idx="3">
                  <c:v>石家庄西</c:v>
                </c:pt>
                <c:pt idx="4">
                  <c:v>保定</c:v>
                </c:pt>
                <c:pt idx="5">
                  <c:v>邯郸</c:v>
                </c:pt>
                <c:pt idx="6">
                  <c:v>承德</c:v>
                </c:pt>
                <c:pt idx="7">
                  <c:v>沧州</c:v>
                </c:pt>
                <c:pt idx="8">
                  <c:v>遵化</c:v>
                </c:pt>
                <c:pt idx="9">
                  <c:v>张家口</c:v>
                </c:pt>
                <c:pt idx="10">
                  <c:v>秦皇岛</c:v>
                </c:pt>
                <c:pt idx="11">
                  <c:v>唐山南</c:v>
                </c:pt>
                <c:pt idx="12">
                  <c:v>迁安</c:v>
                </c:pt>
                <c:pt idx="13">
                  <c:v>衡水</c:v>
                </c:pt>
                <c:pt idx="14">
                  <c:v>唐山沿海</c:v>
                </c:pt>
                <c:pt idx="15">
                  <c:v>廊坊</c:v>
                </c:pt>
              </c:strCache>
            </c:strRef>
          </c:cat>
          <c:val>
            <c:numRef>
              <c:f>'22t-25t'!$B$6:$Q$6</c:f>
              <c:numCache>
                <c:formatCode>General</c:formatCode>
                <c:ptCount val="16"/>
                <c:pt idx="0">
                  <c:v>7</c:v>
                </c:pt>
                <c:pt idx="2">
                  <c:v>7</c:v>
                </c:pt>
                <c:pt idx="3">
                  <c:v>8</c:v>
                </c:pt>
                <c:pt idx="5">
                  <c:v>7</c:v>
                </c:pt>
                <c:pt idx="8">
                  <c:v>1</c:v>
                </c:pt>
              </c:numCache>
            </c:numRef>
          </c:val>
        </c:ser>
        <c:ser>
          <c:idx val="2"/>
          <c:order val="5"/>
          <c:tx>
            <c:strRef>
              <c:f>'22t-25t'!$A$7</c:f>
              <c:strCache>
                <c:ptCount val="1"/>
                <c:pt idx="0">
                  <c:v>沃尔沃</c:v>
                </c:pt>
              </c:strCache>
            </c:strRef>
          </c:tx>
          <c:spPr>
            <a:solidFill>
              <a:srgbClr val="3333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'22t-25t'!$B$1:$Q$1</c:f>
              <c:strCache>
                <c:ptCount val="16"/>
                <c:pt idx="0">
                  <c:v>邢台</c:v>
                </c:pt>
                <c:pt idx="1">
                  <c:v>宽城</c:v>
                </c:pt>
                <c:pt idx="2">
                  <c:v>石家庄东</c:v>
                </c:pt>
                <c:pt idx="3">
                  <c:v>石家庄西</c:v>
                </c:pt>
                <c:pt idx="4">
                  <c:v>保定</c:v>
                </c:pt>
                <c:pt idx="5">
                  <c:v>邯郸</c:v>
                </c:pt>
                <c:pt idx="6">
                  <c:v>承德</c:v>
                </c:pt>
                <c:pt idx="7">
                  <c:v>沧州</c:v>
                </c:pt>
                <c:pt idx="8">
                  <c:v>遵化</c:v>
                </c:pt>
                <c:pt idx="9">
                  <c:v>张家口</c:v>
                </c:pt>
                <c:pt idx="10">
                  <c:v>秦皇岛</c:v>
                </c:pt>
                <c:pt idx="11">
                  <c:v>唐山南</c:v>
                </c:pt>
                <c:pt idx="12">
                  <c:v>迁安</c:v>
                </c:pt>
                <c:pt idx="13">
                  <c:v>衡水</c:v>
                </c:pt>
                <c:pt idx="14">
                  <c:v>唐山沿海</c:v>
                </c:pt>
                <c:pt idx="15">
                  <c:v>廊坊</c:v>
                </c:pt>
              </c:strCache>
            </c:strRef>
          </c:cat>
          <c:val>
            <c:numRef>
              <c:f>'22t-25t'!$B$7:$Q$7</c:f>
              <c:numCache>
                <c:formatCode>General</c:formatCode>
                <c:ptCount val="16"/>
              </c:numCache>
            </c:numRef>
          </c:val>
        </c:ser>
        <c:ser>
          <c:idx val="3"/>
          <c:order val="6"/>
          <c:tx>
            <c:strRef>
              <c:f>'22t-25t'!$A$8</c:f>
              <c:strCache>
                <c:ptCount val="1"/>
                <c:pt idx="0">
                  <c:v>小松</c:v>
                </c:pt>
              </c:strCache>
            </c:strRef>
          </c:tx>
          <c:spPr>
            <a:solidFill>
              <a:srgbClr val="FFFF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'22t-25t'!$B$1:$Q$1</c:f>
              <c:strCache>
                <c:ptCount val="16"/>
                <c:pt idx="0">
                  <c:v>邢台</c:v>
                </c:pt>
                <c:pt idx="1">
                  <c:v>宽城</c:v>
                </c:pt>
                <c:pt idx="2">
                  <c:v>石家庄东</c:v>
                </c:pt>
                <c:pt idx="3">
                  <c:v>石家庄西</c:v>
                </c:pt>
                <c:pt idx="4">
                  <c:v>保定</c:v>
                </c:pt>
                <c:pt idx="5">
                  <c:v>邯郸</c:v>
                </c:pt>
                <c:pt idx="6">
                  <c:v>承德</c:v>
                </c:pt>
                <c:pt idx="7">
                  <c:v>沧州</c:v>
                </c:pt>
                <c:pt idx="8">
                  <c:v>遵化</c:v>
                </c:pt>
                <c:pt idx="9">
                  <c:v>张家口</c:v>
                </c:pt>
                <c:pt idx="10">
                  <c:v>秦皇岛</c:v>
                </c:pt>
                <c:pt idx="11">
                  <c:v>唐山南</c:v>
                </c:pt>
                <c:pt idx="12">
                  <c:v>迁安</c:v>
                </c:pt>
                <c:pt idx="13">
                  <c:v>衡水</c:v>
                </c:pt>
                <c:pt idx="14">
                  <c:v>唐山沿海</c:v>
                </c:pt>
                <c:pt idx="15">
                  <c:v>廊坊</c:v>
                </c:pt>
              </c:strCache>
            </c:strRef>
          </c:cat>
          <c:val>
            <c:numRef>
              <c:f>'22t-25t'!$B$8:$Q$8</c:f>
              <c:numCache>
                <c:formatCode>General</c:formatCode>
                <c:ptCount val="16"/>
                <c:pt idx="0">
                  <c:v>2</c:v>
                </c:pt>
                <c:pt idx="1">
                  <c:v>6</c:v>
                </c:pt>
                <c:pt idx="2">
                  <c:v>4</c:v>
                </c:pt>
                <c:pt idx="3">
                  <c:v>1</c:v>
                </c:pt>
                <c:pt idx="4">
                  <c:v>5</c:v>
                </c:pt>
                <c:pt idx="5">
                  <c:v>1</c:v>
                </c:pt>
                <c:pt idx="7">
                  <c:v>5</c:v>
                </c:pt>
                <c:pt idx="10">
                  <c:v>1</c:v>
                </c:pt>
                <c:pt idx="12">
                  <c:v>1</c:v>
                </c:pt>
                <c:pt idx="14">
                  <c:v>1</c:v>
                </c:pt>
              </c:numCache>
            </c:numRef>
          </c:val>
        </c:ser>
        <c:overlap val="100"/>
        <c:axId val="79458688"/>
        <c:axId val="79460224"/>
      </c:barChart>
      <c:lineChart>
        <c:grouping val="standard"/>
        <c:ser>
          <c:idx val="6"/>
          <c:order val="7"/>
          <c:tx>
            <c:strRef>
              <c:f>'22t-25t'!$A$10</c:f>
              <c:strCache>
                <c:ptCount val="1"/>
                <c:pt idx="0">
                  <c:v>占有率</c:v>
                </c:pt>
              </c:strCache>
            </c:strRef>
          </c:tx>
          <c:spPr>
            <a:ln w="25400">
              <a:solidFill>
                <a:srgbClr val="800080"/>
              </a:solidFill>
              <a:prstDash val="solid"/>
            </a:ln>
          </c:spPr>
          <c:marker>
            <c:symbol val="circle"/>
            <c:size val="5"/>
            <c:spPr>
              <a:solidFill>
                <a:srgbClr val="800080"/>
              </a:solidFill>
              <a:ln>
                <a:solidFill>
                  <a:srgbClr val="800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2.7049240618055234E-2"/>
                  <c:y val="-9.2017405704549068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2.3034413851515671E-2"/>
                  <c:y val="-0.10423067799643436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3.4531487368503401E-2"/>
                  <c:y val="-0.1079370061158105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1.9141158491036311E-2"/>
                  <c:y val="-0.13291048165264038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2.339934520904461E-2"/>
                  <c:y val="-0.10416923869797996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-1.4213885014663903E-2"/>
                  <c:y val="-7.432734211825337E-2"/>
                </c:manualLayout>
              </c:layout>
              <c:dLblPos val="r"/>
              <c:showVal val="1"/>
            </c:dLbl>
            <c:dLbl>
              <c:idx val="6"/>
              <c:layout>
                <c:manualLayout>
                  <c:x val="-1.7437945047103928E-2"/>
                  <c:y val="-9.4803166413802265E-2"/>
                </c:manualLayout>
              </c:layout>
              <c:dLblPos val="r"/>
              <c:showVal val="1"/>
            </c:dLbl>
            <c:dLbl>
              <c:idx val="7"/>
              <c:layout>
                <c:manualLayout>
                  <c:x val="-2.8935018564091652E-2"/>
                  <c:y val="-8.1581112369251502E-2"/>
                </c:manualLayout>
              </c:layout>
              <c:dLblPos val="r"/>
              <c:showVal val="1"/>
            </c:dLbl>
            <c:dLbl>
              <c:idx val="8"/>
              <c:layout>
                <c:manualLayout>
                  <c:x val="-2.8022571854258133E-2"/>
                  <c:y val="-6.5330246243978513E-2"/>
                </c:manualLayout>
              </c:layout>
              <c:dLblPos val="r"/>
              <c:showVal val="1"/>
            </c:dLbl>
            <c:dLbl>
              <c:idx val="9"/>
              <c:layout>
                <c:manualLayout>
                  <c:x val="-2.6075889889180456E-2"/>
                  <c:y val="-4.4355775029033533E-2"/>
                </c:manualLayout>
              </c:layout>
              <c:dLblPos val="r"/>
              <c:showVal val="1"/>
            </c:dLbl>
            <c:dLbl>
              <c:idx val="10"/>
              <c:layout>
                <c:manualLayout>
                  <c:x val="-1.999336196241585E-2"/>
                  <c:y val="1.4820345732645493E-2"/>
                </c:manualLayout>
              </c:layout>
              <c:dLblPos val="r"/>
              <c:showVal val="1"/>
            </c:dLbl>
            <c:dLbl>
              <c:idx val="11"/>
              <c:layout>
                <c:manualLayout>
                  <c:x val="-2.6316053025649041E-2"/>
                  <c:y val="-4.6958601464606703E-2"/>
                </c:manualLayout>
              </c:layout>
              <c:dLblPos val="r"/>
              <c:showVal val="1"/>
            </c:dLbl>
            <c:dLbl>
              <c:idx val="12"/>
              <c:layout>
                <c:manualLayout>
                  <c:x val="-2.3342516630727589E-2"/>
                  <c:y val="5.8828853289895778E-4"/>
                </c:manualLayout>
              </c:layout>
              <c:dLblPos val="r"/>
              <c:showVal val="1"/>
            </c:dLbl>
            <c:dLbl>
              <c:idx val="13"/>
              <c:layout>
                <c:manualLayout>
                  <c:x val="-2.6137149160073751E-2"/>
                  <c:y val="-4.4472929573296349E-2"/>
                </c:manualLayout>
              </c:layout>
              <c:dLblPos val="r"/>
              <c:showVal val="1"/>
            </c:dLbl>
            <c:dLbl>
              <c:idx val="14"/>
              <c:layout>
                <c:manualLayout>
                  <c:x val="-2.482544608223429E-2"/>
                  <c:y val="-1.1494252873563218E-2"/>
                </c:manualLayout>
              </c:layout>
              <c:showVal val="1"/>
            </c:dLbl>
            <c:dLbl>
              <c:idx val="15"/>
              <c:layout>
                <c:manualLayout>
                  <c:x val="-2.0687871735195242E-2"/>
                  <c:y val="-5.1724137931034524E-2"/>
                </c:manualLayout>
              </c:layout>
              <c:showVal val="1"/>
            </c:dLbl>
            <c:dLbl>
              <c:idx val="16"/>
              <c:layout>
                <c:manualLayout>
                  <c:x val="-3.1064047891922811E-2"/>
                  <c:y val="-0.10355898887175437"/>
                </c:manualLayout>
              </c:layout>
              <c:dLblPos val="r"/>
              <c:showVal val="1"/>
            </c:dLbl>
            <c:numFmt formatCode="0.0%" sourceLinked="0"/>
            <c:spPr>
              <a:solidFill>
                <a:srgbClr val="800080"/>
              </a:solidFill>
              <a:ln w="3175">
                <a:solidFill>
                  <a:srgbClr val="000000"/>
                </a:solidFill>
                <a:prstDash val="solid"/>
              </a:ln>
            </c:spPr>
            <c:txPr>
              <a:bodyPr/>
              <a:lstStyle/>
              <a:p>
                <a:pPr>
                  <a:defRPr sz="900" b="0" i="0" u="none" strike="noStrike" baseline="0">
                    <a:solidFill>
                      <a:srgbClr val="FFFFFF"/>
                    </a:solidFill>
                    <a:latin typeface="Arial"/>
                    <a:ea typeface="Arial"/>
                    <a:cs typeface="Arial"/>
                  </a:defRPr>
                </a:pPr>
                <a:endParaRPr lang="zh-CN"/>
              </a:p>
            </c:txPr>
            <c:showVal val="1"/>
          </c:dLbls>
          <c:cat>
            <c:strRef>
              <c:f>'22t-25t'!$B$1:$Q$1</c:f>
              <c:strCache>
                <c:ptCount val="16"/>
                <c:pt idx="0">
                  <c:v>邢台</c:v>
                </c:pt>
                <c:pt idx="1">
                  <c:v>宽城</c:v>
                </c:pt>
                <c:pt idx="2">
                  <c:v>石家庄东</c:v>
                </c:pt>
                <c:pt idx="3">
                  <c:v>石家庄西</c:v>
                </c:pt>
                <c:pt idx="4">
                  <c:v>保定</c:v>
                </c:pt>
                <c:pt idx="5">
                  <c:v>邯郸</c:v>
                </c:pt>
                <c:pt idx="6">
                  <c:v>承德</c:v>
                </c:pt>
                <c:pt idx="7">
                  <c:v>沧州</c:v>
                </c:pt>
                <c:pt idx="8">
                  <c:v>遵化</c:v>
                </c:pt>
                <c:pt idx="9">
                  <c:v>张家口</c:v>
                </c:pt>
                <c:pt idx="10">
                  <c:v>秦皇岛</c:v>
                </c:pt>
                <c:pt idx="11">
                  <c:v>唐山南</c:v>
                </c:pt>
                <c:pt idx="12">
                  <c:v>迁安</c:v>
                </c:pt>
                <c:pt idx="13">
                  <c:v>衡水</c:v>
                </c:pt>
                <c:pt idx="14">
                  <c:v>唐山沿海</c:v>
                </c:pt>
                <c:pt idx="15">
                  <c:v>廊坊</c:v>
                </c:pt>
              </c:strCache>
            </c:strRef>
          </c:cat>
          <c:val>
            <c:numRef>
              <c:f>'22t-25t'!$B$10:$Q$10</c:f>
              <c:numCache>
                <c:formatCode>0.0%</c:formatCode>
                <c:ptCount val="16"/>
                <c:pt idx="0">
                  <c:v>0.125</c:v>
                </c:pt>
                <c:pt idx="1">
                  <c:v>0.42857142857142855</c:v>
                </c:pt>
                <c:pt idx="2">
                  <c:v>0.28571428571428642</c:v>
                </c:pt>
                <c:pt idx="3">
                  <c:v>8.3333333333333343E-2</c:v>
                </c:pt>
                <c:pt idx="4">
                  <c:v>0.5</c:v>
                </c:pt>
                <c:pt idx="5">
                  <c:v>0.1</c:v>
                </c:pt>
                <c:pt idx="6">
                  <c:v>0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  <c:pt idx="10">
                  <c:v>0.5</c:v>
                </c:pt>
                <c:pt idx="11">
                  <c:v>0</c:v>
                </c:pt>
                <c:pt idx="12">
                  <c:v>0.5</c:v>
                </c:pt>
                <c:pt idx="13">
                  <c:v>0</c:v>
                </c:pt>
                <c:pt idx="14">
                  <c:v>1</c:v>
                </c:pt>
                <c:pt idx="15">
                  <c:v>0</c:v>
                </c:pt>
              </c:numCache>
            </c:numRef>
          </c:val>
        </c:ser>
        <c:marker val="1"/>
        <c:axId val="79461760"/>
        <c:axId val="78582912"/>
      </c:lineChart>
      <c:catAx>
        <c:axId val="79458688"/>
        <c:scaling>
          <c:orientation val="minMax"/>
        </c:scaling>
        <c:axPos val="b"/>
        <c:numFmt formatCode="General" sourceLinked="1"/>
        <c:majorTickMark val="in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zh-CN"/>
          </a:p>
        </c:txPr>
        <c:crossAx val="79460224"/>
        <c:crosses val="autoZero"/>
        <c:lblAlgn val="ctr"/>
        <c:lblOffset val="100"/>
        <c:tickLblSkip val="1"/>
        <c:tickMarkSkip val="1"/>
      </c:catAx>
      <c:valAx>
        <c:axId val="79460224"/>
        <c:scaling>
          <c:orientation val="minMax"/>
        </c:scaling>
        <c:axPos val="l"/>
        <c:numFmt formatCode="General" sourceLinked="1"/>
        <c:majorTickMark val="in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zh-CN"/>
          </a:p>
        </c:txPr>
        <c:crossAx val="79458688"/>
        <c:crosses val="autoZero"/>
        <c:crossBetween val="between"/>
      </c:valAx>
      <c:catAx>
        <c:axId val="79461760"/>
        <c:scaling>
          <c:orientation val="minMax"/>
        </c:scaling>
        <c:delete val="1"/>
        <c:axPos val="b"/>
        <c:tickLblPos val="nextTo"/>
        <c:crossAx val="78582912"/>
        <c:crosses val="autoZero"/>
        <c:lblAlgn val="ctr"/>
        <c:lblOffset val="100"/>
      </c:catAx>
      <c:valAx>
        <c:axId val="78582912"/>
        <c:scaling>
          <c:orientation val="minMax"/>
        </c:scaling>
        <c:axPos val="r"/>
        <c:numFmt formatCode="0%" sourceLinked="0"/>
        <c:majorTickMark val="in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zh-CN"/>
          </a:p>
        </c:txPr>
        <c:crossAx val="79461760"/>
        <c:crosses val="max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noFill/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4.3706785876170884E-2"/>
          <c:y val="0.12892430614847844"/>
          <c:w val="0.89865608975895428"/>
          <c:h val="0.72580759483303114"/>
        </c:manualLayout>
      </c:layout>
      <c:barChart>
        <c:barDir val="col"/>
        <c:grouping val="stacked"/>
        <c:ser>
          <c:idx val="1"/>
          <c:order val="0"/>
          <c:tx>
            <c:strRef>
              <c:f>'&lt;7T'!$A$2</c:f>
              <c:strCache>
                <c:ptCount val="1"/>
                <c:pt idx="0">
                  <c:v>日立</c:v>
                </c:pt>
              </c:strCache>
            </c:strRef>
          </c:tx>
          <c:spPr>
            <a:solidFill>
              <a:srgbClr val="FF66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'&lt;7T'!$B$1:$Q$1</c:f>
              <c:strCache>
                <c:ptCount val="16"/>
                <c:pt idx="0">
                  <c:v>石家庄东</c:v>
                </c:pt>
                <c:pt idx="1">
                  <c:v>保定</c:v>
                </c:pt>
                <c:pt idx="2">
                  <c:v>邯郸</c:v>
                </c:pt>
                <c:pt idx="3">
                  <c:v>邢台</c:v>
                </c:pt>
                <c:pt idx="4">
                  <c:v>石家庄西</c:v>
                </c:pt>
                <c:pt idx="5">
                  <c:v>秦皇岛</c:v>
                </c:pt>
                <c:pt idx="6">
                  <c:v>迁安</c:v>
                </c:pt>
                <c:pt idx="7">
                  <c:v>唐山南</c:v>
                </c:pt>
                <c:pt idx="8">
                  <c:v>唐山沿海</c:v>
                </c:pt>
                <c:pt idx="9">
                  <c:v>衡水</c:v>
                </c:pt>
                <c:pt idx="10">
                  <c:v>遵化</c:v>
                </c:pt>
                <c:pt idx="11">
                  <c:v>张家口</c:v>
                </c:pt>
                <c:pt idx="12">
                  <c:v>沧州</c:v>
                </c:pt>
                <c:pt idx="13">
                  <c:v>承德</c:v>
                </c:pt>
                <c:pt idx="14">
                  <c:v>宽城</c:v>
                </c:pt>
                <c:pt idx="15">
                  <c:v>廊坊</c:v>
                </c:pt>
              </c:strCache>
            </c:strRef>
          </c:cat>
          <c:val>
            <c:numRef>
              <c:f>'&lt;7T'!$B$2:$Q$2</c:f>
              <c:numCache>
                <c:formatCode>General</c:formatCode>
                <c:ptCount val="16"/>
                <c:pt idx="0">
                  <c:v>1</c:v>
                </c:pt>
                <c:pt idx="1">
                  <c:v>3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  <c:pt idx="6">
                  <c:v>3</c:v>
                </c:pt>
              </c:numCache>
            </c:numRef>
          </c:val>
        </c:ser>
        <c:ser>
          <c:idx val="0"/>
          <c:order val="1"/>
          <c:tx>
            <c:strRef>
              <c:f>'&lt;7T'!$A$3</c:f>
              <c:strCache>
                <c:ptCount val="1"/>
                <c:pt idx="0">
                  <c:v>卡特</c:v>
                </c:pt>
              </c:strCache>
            </c:strRef>
          </c:tx>
          <c:spPr>
            <a:solidFill>
              <a:srgbClr val="FFCC99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'&lt;7T'!$B$1:$Q$1</c:f>
              <c:strCache>
                <c:ptCount val="16"/>
                <c:pt idx="0">
                  <c:v>石家庄东</c:v>
                </c:pt>
                <c:pt idx="1">
                  <c:v>保定</c:v>
                </c:pt>
                <c:pt idx="2">
                  <c:v>邯郸</c:v>
                </c:pt>
                <c:pt idx="3">
                  <c:v>邢台</c:v>
                </c:pt>
                <c:pt idx="4">
                  <c:v>石家庄西</c:v>
                </c:pt>
                <c:pt idx="5">
                  <c:v>秦皇岛</c:v>
                </c:pt>
                <c:pt idx="6">
                  <c:v>迁安</c:v>
                </c:pt>
                <c:pt idx="7">
                  <c:v>唐山南</c:v>
                </c:pt>
                <c:pt idx="8">
                  <c:v>唐山沿海</c:v>
                </c:pt>
                <c:pt idx="9">
                  <c:v>衡水</c:v>
                </c:pt>
                <c:pt idx="10">
                  <c:v>遵化</c:v>
                </c:pt>
                <c:pt idx="11">
                  <c:v>张家口</c:v>
                </c:pt>
                <c:pt idx="12">
                  <c:v>沧州</c:v>
                </c:pt>
                <c:pt idx="13">
                  <c:v>承德</c:v>
                </c:pt>
                <c:pt idx="14">
                  <c:v>宽城</c:v>
                </c:pt>
                <c:pt idx="15">
                  <c:v>廊坊</c:v>
                </c:pt>
              </c:strCache>
            </c:strRef>
          </c:cat>
          <c:val>
            <c:numRef>
              <c:f>'&lt;7T'!$B$3:$Q$3</c:f>
              <c:numCache>
                <c:formatCode>General</c:formatCode>
                <c:ptCount val="16"/>
                <c:pt idx="4">
                  <c:v>1</c:v>
                </c:pt>
              </c:numCache>
            </c:numRef>
          </c:val>
        </c:ser>
        <c:ser>
          <c:idx val="9"/>
          <c:order val="2"/>
          <c:tx>
            <c:strRef>
              <c:f>'&lt;7T'!$A$4</c:f>
              <c:strCache>
                <c:ptCount val="1"/>
                <c:pt idx="0">
                  <c:v>神钢</c:v>
                </c:pt>
              </c:strCache>
            </c:strRef>
          </c:tx>
          <c:spPr>
            <a:solidFill>
              <a:srgbClr val="00FFFF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'&lt;7T'!$B$1:$Q$1</c:f>
              <c:strCache>
                <c:ptCount val="16"/>
                <c:pt idx="0">
                  <c:v>石家庄东</c:v>
                </c:pt>
                <c:pt idx="1">
                  <c:v>保定</c:v>
                </c:pt>
                <c:pt idx="2">
                  <c:v>邯郸</c:v>
                </c:pt>
                <c:pt idx="3">
                  <c:v>邢台</c:v>
                </c:pt>
                <c:pt idx="4">
                  <c:v>石家庄西</c:v>
                </c:pt>
                <c:pt idx="5">
                  <c:v>秦皇岛</c:v>
                </c:pt>
                <c:pt idx="6">
                  <c:v>迁安</c:v>
                </c:pt>
                <c:pt idx="7">
                  <c:v>唐山南</c:v>
                </c:pt>
                <c:pt idx="8">
                  <c:v>唐山沿海</c:v>
                </c:pt>
                <c:pt idx="9">
                  <c:v>衡水</c:v>
                </c:pt>
                <c:pt idx="10">
                  <c:v>遵化</c:v>
                </c:pt>
                <c:pt idx="11">
                  <c:v>张家口</c:v>
                </c:pt>
                <c:pt idx="12">
                  <c:v>沧州</c:v>
                </c:pt>
                <c:pt idx="13">
                  <c:v>承德</c:v>
                </c:pt>
                <c:pt idx="14">
                  <c:v>宽城</c:v>
                </c:pt>
                <c:pt idx="15">
                  <c:v>廊坊</c:v>
                </c:pt>
              </c:strCache>
            </c:strRef>
          </c:cat>
          <c:val>
            <c:numRef>
              <c:f>'&lt;7T'!$B$4:$Q$4</c:f>
              <c:numCache>
                <c:formatCode>General</c:formatCode>
                <c:ptCount val="16"/>
                <c:pt idx="7">
                  <c:v>1</c:v>
                </c:pt>
                <c:pt idx="8">
                  <c:v>1</c:v>
                </c:pt>
                <c:pt idx="10">
                  <c:v>1</c:v>
                </c:pt>
              </c:numCache>
            </c:numRef>
          </c:val>
        </c:ser>
        <c:ser>
          <c:idx val="7"/>
          <c:order val="3"/>
          <c:tx>
            <c:strRef>
              <c:f>'&lt;7T'!$A$5</c:f>
              <c:strCache>
                <c:ptCount val="1"/>
                <c:pt idx="0">
                  <c:v>斗山</c:v>
                </c:pt>
              </c:strCache>
            </c:strRef>
          </c:tx>
          <c:spPr>
            <a:solidFill>
              <a:srgbClr val="FF00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'&lt;7T'!$B$1:$Q$1</c:f>
              <c:strCache>
                <c:ptCount val="16"/>
                <c:pt idx="0">
                  <c:v>石家庄东</c:v>
                </c:pt>
                <c:pt idx="1">
                  <c:v>保定</c:v>
                </c:pt>
                <c:pt idx="2">
                  <c:v>邯郸</c:v>
                </c:pt>
                <c:pt idx="3">
                  <c:v>邢台</c:v>
                </c:pt>
                <c:pt idx="4">
                  <c:v>石家庄西</c:v>
                </c:pt>
                <c:pt idx="5">
                  <c:v>秦皇岛</c:v>
                </c:pt>
                <c:pt idx="6">
                  <c:v>迁安</c:v>
                </c:pt>
                <c:pt idx="7">
                  <c:v>唐山南</c:v>
                </c:pt>
                <c:pt idx="8">
                  <c:v>唐山沿海</c:v>
                </c:pt>
                <c:pt idx="9">
                  <c:v>衡水</c:v>
                </c:pt>
                <c:pt idx="10">
                  <c:v>遵化</c:v>
                </c:pt>
                <c:pt idx="11">
                  <c:v>张家口</c:v>
                </c:pt>
                <c:pt idx="12">
                  <c:v>沧州</c:v>
                </c:pt>
                <c:pt idx="13">
                  <c:v>承德</c:v>
                </c:pt>
                <c:pt idx="14">
                  <c:v>宽城</c:v>
                </c:pt>
                <c:pt idx="15">
                  <c:v>廊坊</c:v>
                </c:pt>
              </c:strCache>
            </c:strRef>
          </c:cat>
          <c:val>
            <c:numRef>
              <c:f>'&lt;7T'!$B$5:$Q$5</c:f>
              <c:numCache>
                <c:formatCode>General</c:formatCode>
                <c:ptCount val="16"/>
              </c:numCache>
            </c:numRef>
          </c:val>
        </c:ser>
        <c:ser>
          <c:idx val="8"/>
          <c:order val="4"/>
          <c:tx>
            <c:strRef>
              <c:f>'&lt;7T'!$A$6</c:f>
              <c:strCache>
                <c:ptCount val="1"/>
                <c:pt idx="0">
                  <c:v>现代</c:v>
                </c:pt>
              </c:strCache>
            </c:strRef>
          </c:tx>
          <c:spPr>
            <a:solidFill>
              <a:srgbClr val="FFCC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'&lt;7T'!$B$1:$Q$1</c:f>
              <c:strCache>
                <c:ptCount val="16"/>
                <c:pt idx="0">
                  <c:v>石家庄东</c:v>
                </c:pt>
                <c:pt idx="1">
                  <c:v>保定</c:v>
                </c:pt>
                <c:pt idx="2">
                  <c:v>邯郸</c:v>
                </c:pt>
                <c:pt idx="3">
                  <c:v>邢台</c:v>
                </c:pt>
                <c:pt idx="4">
                  <c:v>石家庄西</c:v>
                </c:pt>
                <c:pt idx="5">
                  <c:v>秦皇岛</c:v>
                </c:pt>
                <c:pt idx="6">
                  <c:v>迁安</c:v>
                </c:pt>
                <c:pt idx="7">
                  <c:v>唐山南</c:v>
                </c:pt>
                <c:pt idx="8">
                  <c:v>唐山沿海</c:v>
                </c:pt>
                <c:pt idx="9">
                  <c:v>衡水</c:v>
                </c:pt>
                <c:pt idx="10">
                  <c:v>遵化</c:v>
                </c:pt>
                <c:pt idx="11">
                  <c:v>张家口</c:v>
                </c:pt>
                <c:pt idx="12">
                  <c:v>沧州</c:v>
                </c:pt>
                <c:pt idx="13">
                  <c:v>承德</c:v>
                </c:pt>
                <c:pt idx="14">
                  <c:v>宽城</c:v>
                </c:pt>
                <c:pt idx="15">
                  <c:v>廊坊</c:v>
                </c:pt>
              </c:strCache>
            </c:strRef>
          </c:cat>
          <c:val>
            <c:numRef>
              <c:f>'&lt;7T'!$B$6:$Q$6</c:f>
              <c:numCache>
                <c:formatCode>General</c:formatCode>
                <c:ptCount val="16"/>
                <c:pt idx="2">
                  <c:v>1</c:v>
                </c:pt>
                <c:pt idx="5">
                  <c:v>2</c:v>
                </c:pt>
              </c:numCache>
            </c:numRef>
          </c:val>
        </c:ser>
        <c:ser>
          <c:idx val="2"/>
          <c:order val="5"/>
          <c:tx>
            <c:strRef>
              <c:f>'&lt;7T'!$A$7</c:f>
              <c:strCache>
                <c:ptCount val="1"/>
                <c:pt idx="0">
                  <c:v>沃尔沃</c:v>
                </c:pt>
              </c:strCache>
            </c:strRef>
          </c:tx>
          <c:spPr>
            <a:solidFill>
              <a:srgbClr val="3333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'&lt;7T'!$B$1:$Q$1</c:f>
              <c:strCache>
                <c:ptCount val="16"/>
                <c:pt idx="0">
                  <c:v>石家庄东</c:v>
                </c:pt>
                <c:pt idx="1">
                  <c:v>保定</c:v>
                </c:pt>
                <c:pt idx="2">
                  <c:v>邯郸</c:v>
                </c:pt>
                <c:pt idx="3">
                  <c:v>邢台</c:v>
                </c:pt>
                <c:pt idx="4">
                  <c:v>石家庄西</c:v>
                </c:pt>
                <c:pt idx="5">
                  <c:v>秦皇岛</c:v>
                </c:pt>
                <c:pt idx="6">
                  <c:v>迁安</c:v>
                </c:pt>
                <c:pt idx="7">
                  <c:v>唐山南</c:v>
                </c:pt>
                <c:pt idx="8">
                  <c:v>唐山沿海</c:v>
                </c:pt>
                <c:pt idx="9">
                  <c:v>衡水</c:v>
                </c:pt>
                <c:pt idx="10">
                  <c:v>遵化</c:v>
                </c:pt>
                <c:pt idx="11">
                  <c:v>张家口</c:v>
                </c:pt>
                <c:pt idx="12">
                  <c:v>沧州</c:v>
                </c:pt>
                <c:pt idx="13">
                  <c:v>承德</c:v>
                </c:pt>
                <c:pt idx="14">
                  <c:v>宽城</c:v>
                </c:pt>
                <c:pt idx="15">
                  <c:v>廊坊</c:v>
                </c:pt>
              </c:strCache>
            </c:strRef>
          </c:cat>
          <c:val>
            <c:numRef>
              <c:f>'&lt;7T'!$B$7:$Q$7</c:f>
              <c:numCache>
                <c:formatCode>General</c:formatCode>
                <c:ptCount val="16"/>
                <c:pt idx="0">
                  <c:v>2</c:v>
                </c:pt>
                <c:pt idx="2">
                  <c:v>2</c:v>
                </c:pt>
                <c:pt idx="3">
                  <c:v>1</c:v>
                </c:pt>
                <c:pt idx="4">
                  <c:v>2</c:v>
                </c:pt>
                <c:pt idx="5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</c:ser>
        <c:ser>
          <c:idx val="3"/>
          <c:order val="6"/>
          <c:tx>
            <c:strRef>
              <c:f>'&lt;7T'!$A$8</c:f>
              <c:strCache>
                <c:ptCount val="1"/>
                <c:pt idx="0">
                  <c:v>小松</c:v>
                </c:pt>
              </c:strCache>
            </c:strRef>
          </c:tx>
          <c:spPr>
            <a:solidFill>
              <a:srgbClr val="FFFF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'&lt;7T'!$B$1:$Q$1</c:f>
              <c:strCache>
                <c:ptCount val="16"/>
                <c:pt idx="0">
                  <c:v>石家庄东</c:v>
                </c:pt>
                <c:pt idx="1">
                  <c:v>保定</c:v>
                </c:pt>
                <c:pt idx="2">
                  <c:v>邯郸</c:v>
                </c:pt>
                <c:pt idx="3">
                  <c:v>邢台</c:v>
                </c:pt>
                <c:pt idx="4">
                  <c:v>石家庄西</c:v>
                </c:pt>
                <c:pt idx="5">
                  <c:v>秦皇岛</c:v>
                </c:pt>
                <c:pt idx="6">
                  <c:v>迁安</c:v>
                </c:pt>
                <c:pt idx="7">
                  <c:v>唐山南</c:v>
                </c:pt>
                <c:pt idx="8">
                  <c:v>唐山沿海</c:v>
                </c:pt>
                <c:pt idx="9">
                  <c:v>衡水</c:v>
                </c:pt>
                <c:pt idx="10">
                  <c:v>遵化</c:v>
                </c:pt>
                <c:pt idx="11">
                  <c:v>张家口</c:v>
                </c:pt>
                <c:pt idx="12">
                  <c:v>沧州</c:v>
                </c:pt>
                <c:pt idx="13">
                  <c:v>承德</c:v>
                </c:pt>
                <c:pt idx="14">
                  <c:v>宽城</c:v>
                </c:pt>
                <c:pt idx="15">
                  <c:v>廊坊</c:v>
                </c:pt>
              </c:strCache>
            </c:strRef>
          </c:cat>
          <c:val>
            <c:numRef>
              <c:f>'&lt;7T'!$B$8:$Q$8</c:f>
              <c:numCache>
                <c:formatCode>General</c:formatCode>
                <c:ptCount val="16"/>
                <c:pt idx="0">
                  <c:v>4</c:v>
                </c:pt>
                <c:pt idx="1">
                  <c:v>3</c:v>
                </c:pt>
                <c:pt idx="3">
                  <c:v>3</c:v>
                </c:pt>
                <c:pt idx="4">
                  <c:v>1</c:v>
                </c:pt>
                <c:pt idx="11">
                  <c:v>1</c:v>
                </c:pt>
              </c:numCache>
            </c:numRef>
          </c:val>
        </c:ser>
        <c:overlap val="100"/>
        <c:axId val="79502720"/>
        <c:axId val="79537280"/>
      </c:barChart>
      <c:lineChart>
        <c:grouping val="standard"/>
        <c:ser>
          <c:idx val="6"/>
          <c:order val="7"/>
          <c:tx>
            <c:strRef>
              <c:f>'&lt;7T'!$A$10</c:f>
              <c:strCache>
                <c:ptCount val="1"/>
                <c:pt idx="0">
                  <c:v>占有率</c:v>
                </c:pt>
              </c:strCache>
            </c:strRef>
          </c:tx>
          <c:spPr>
            <a:ln w="25400">
              <a:solidFill>
                <a:srgbClr val="800080"/>
              </a:solidFill>
              <a:prstDash val="solid"/>
            </a:ln>
          </c:spPr>
          <c:marker>
            <c:symbol val="circle"/>
            <c:size val="5"/>
            <c:spPr>
              <a:solidFill>
                <a:srgbClr val="800080"/>
              </a:solidFill>
              <a:ln>
                <a:solidFill>
                  <a:srgbClr val="800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2.7049240618055283E-2"/>
                  <c:y val="-9.2017405704549068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2.3034413851515671E-2"/>
                  <c:y val="-0.10423067799643447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3.4531487368503401E-2"/>
                  <c:y val="-0.1079370061158105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1.9141158491036335E-2"/>
                  <c:y val="-0.13291048165264058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2.339934520904461E-2"/>
                  <c:y val="-0.10416923869797996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-1.4213885014663913E-2"/>
                  <c:y val="-7.432734211825337E-2"/>
                </c:manualLayout>
              </c:layout>
              <c:dLblPos val="r"/>
              <c:showVal val="1"/>
            </c:dLbl>
            <c:dLbl>
              <c:idx val="6"/>
              <c:layout>
                <c:manualLayout>
                  <c:x val="-1.7437945047103928E-2"/>
                  <c:y val="-9.4803166413802265E-2"/>
                </c:manualLayout>
              </c:layout>
              <c:dLblPos val="r"/>
              <c:showVal val="1"/>
            </c:dLbl>
            <c:dLbl>
              <c:idx val="7"/>
              <c:layout>
                <c:manualLayout>
                  <c:x val="-2.8935018564091652E-2"/>
                  <c:y val="-8.1581112369251502E-2"/>
                </c:manualLayout>
              </c:layout>
              <c:dLblPos val="r"/>
              <c:showVal val="1"/>
            </c:dLbl>
            <c:dLbl>
              <c:idx val="8"/>
              <c:layout>
                <c:manualLayout>
                  <c:x val="-2.8022571854258133E-2"/>
                  <c:y val="-6.5330246243978513E-2"/>
                </c:manualLayout>
              </c:layout>
              <c:dLblPos val="r"/>
              <c:showVal val="1"/>
            </c:dLbl>
            <c:dLbl>
              <c:idx val="9"/>
              <c:layout>
                <c:manualLayout>
                  <c:x val="-2.6075889889180456E-2"/>
                  <c:y val="-4.4355775029033533E-2"/>
                </c:manualLayout>
              </c:layout>
              <c:dLblPos val="r"/>
              <c:showVal val="1"/>
            </c:dLbl>
            <c:dLbl>
              <c:idx val="10"/>
              <c:layout>
                <c:manualLayout>
                  <c:x val="-1.7924556380368131E-2"/>
                  <c:y val="-6.5639385234538453E-2"/>
                </c:manualLayout>
              </c:layout>
              <c:dLblPos val="r"/>
              <c:showVal val="1"/>
            </c:dLbl>
            <c:dLbl>
              <c:idx val="11"/>
              <c:layout>
                <c:manualLayout>
                  <c:x val="-3.8728770067471295E-2"/>
                  <c:y val="-6.8206581805226318E-2"/>
                </c:manualLayout>
              </c:layout>
              <c:dLblPos val="r"/>
              <c:showVal val="1"/>
            </c:dLbl>
            <c:dLbl>
              <c:idx val="12"/>
              <c:layout>
                <c:manualLayout>
                  <c:x val="-7.8266494761534931E-3"/>
                  <c:y val="5.8842268685909706E-4"/>
                </c:manualLayout>
              </c:layout>
              <c:dLblPos val="r"/>
              <c:showVal val="1"/>
            </c:dLbl>
            <c:dLbl>
              <c:idx val="13"/>
              <c:layout>
                <c:manualLayout>
                  <c:x val="-2.8630863163257001E-2"/>
                  <c:y val="-8.6969209950951434E-2"/>
                </c:manualLayout>
              </c:layout>
              <c:dLblPos val="r"/>
              <c:showVal val="1"/>
            </c:dLbl>
            <c:dLbl>
              <c:idx val="16"/>
              <c:layout>
                <c:manualLayout>
                  <c:x val="-3.1064047891922811E-2"/>
                  <c:y val="-0.10355898887175437"/>
                </c:manualLayout>
              </c:layout>
              <c:dLblPos val="r"/>
              <c:showVal val="1"/>
            </c:dLbl>
            <c:numFmt formatCode="0.0%" sourceLinked="0"/>
            <c:spPr>
              <a:solidFill>
                <a:srgbClr val="800080"/>
              </a:solidFill>
              <a:ln w="3175">
                <a:solidFill>
                  <a:srgbClr val="000000"/>
                </a:solidFill>
                <a:prstDash val="solid"/>
              </a:ln>
            </c:spPr>
            <c:txPr>
              <a:bodyPr/>
              <a:lstStyle/>
              <a:p>
                <a:pPr>
                  <a:defRPr sz="900" b="0" i="0" u="none" strike="noStrike" baseline="0">
                    <a:solidFill>
                      <a:srgbClr val="FFFFFF"/>
                    </a:solidFill>
                    <a:latin typeface="Arial"/>
                    <a:ea typeface="Arial"/>
                    <a:cs typeface="Arial"/>
                  </a:defRPr>
                </a:pPr>
                <a:endParaRPr lang="zh-CN"/>
              </a:p>
            </c:txPr>
            <c:showVal val="1"/>
          </c:dLbls>
          <c:cat>
            <c:strRef>
              <c:f>'&lt;7T'!$B$1:$Q$1</c:f>
              <c:strCache>
                <c:ptCount val="16"/>
                <c:pt idx="0">
                  <c:v>石家庄东</c:v>
                </c:pt>
                <c:pt idx="1">
                  <c:v>保定</c:v>
                </c:pt>
                <c:pt idx="2">
                  <c:v>邯郸</c:v>
                </c:pt>
                <c:pt idx="3">
                  <c:v>邢台</c:v>
                </c:pt>
                <c:pt idx="4">
                  <c:v>石家庄西</c:v>
                </c:pt>
                <c:pt idx="5">
                  <c:v>秦皇岛</c:v>
                </c:pt>
                <c:pt idx="6">
                  <c:v>迁安</c:v>
                </c:pt>
                <c:pt idx="7">
                  <c:v>唐山南</c:v>
                </c:pt>
                <c:pt idx="8">
                  <c:v>唐山沿海</c:v>
                </c:pt>
                <c:pt idx="9">
                  <c:v>衡水</c:v>
                </c:pt>
                <c:pt idx="10">
                  <c:v>遵化</c:v>
                </c:pt>
                <c:pt idx="11">
                  <c:v>张家口</c:v>
                </c:pt>
                <c:pt idx="12">
                  <c:v>沧州</c:v>
                </c:pt>
                <c:pt idx="13">
                  <c:v>承德</c:v>
                </c:pt>
                <c:pt idx="14">
                  <c:v>宽城</c:v>
                </c:pt>
                <c:pt idx="15">
                  <c:v>廊坊</c:v>
                </c:pt>
              </c:strCache>
            </c:strRef>
          </c:cat>
          <c:val>
            <c:numRef>
              <c:f>'&lt;7T'!$B$10:$Q$10</c:f>
              <c:numCache>
                <c:formatCode>0.0%</c:formatCode>
                <c:ptCount val="16"/>
                <c:pt idx="0">
                  <c:v>0.57142857142857229</c:v>
                </c:pt>
                <c:pt idx="1">
                  <c:v>0.5</c:v>
                </c:pt>
                <c:pt idx="2">
                  <c:v>0</c:v>
                </c:pt>
                <c:pt idx="3">
                  <c:v>0.5</c:v>
                </c:pt>
                <c:pt idx="4">
                  <c:v>0.2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1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</c:numCache>
            </c:numRef>
          </c:val>
        </c:ser>
        <c:marker val="1"/>
        <c:axId val="79538816"/>
        <c:axId val="79544704"/>
      </c:lineChart>
      <c:catAx>
        <c:axId val="79502720"/>
        <c:scaling>
          <c:orientation val="minMax"/>
        </c:scaling>
        <c:axPos val="b"/>
        <c:numFmt formatCode="General" sourceLinked="1"/>
        <c:majorTickMark val="in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zh-CN"/>
          </a:p>
        </c:txPr>
        <c:crossAx val="79537280"/>
        <c:crosses val="autoZero"/>
        <c:lblAlgn val="ctr"/>
        <c:lblOffset val="100"/>
        <c:tickLblSkip val="1"/>
        <c:tickMarkSkip val="1"/>
      </c:catAx>
      <c:valAx>
        <c:axId val="79537280"/>
        <c:scaling>
          <c:orientation val="minMax"/>
          <c:max val="30"/>
        </c:scaling>
        <c:axPos val="l"/>
        <c:numFmt formatCode="General" sourceLinked="1"/>
        <c:majorTickMark val="in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zh-CN"/>
          </a:p>
        </c:txPr>
        <c:crossAx val="79502720"/>
        <c:crosses val="autoZero"/>
        <c:crossBetween val="between"/>
        <c:majorUnit val="5"/>
      </c:valAx>
      <c:catAx>
        <c:axId val="79538816"/>
        <c:scaling>
          <c:orientation val="minMax"/>
        </c:scaling>
        <c:delete val="1"/>
        <c:axPos val="b"/>
        <c:numFmt formatCode="General" sourceLinked="1"/>
        <c:tickLblPos val="nextTo"/>
        <c:crossAx val="79544704"/>
        <c:crosses val="autoZero"/>
        <c:lblAlgn val="ctr"/>
        <c:lblOffset val="100"/>
      </c:catAx>
      <c:valAx>
        <c:axId val="79544704"/>
        <c:scaling>
          <c:orientation val="minMax"/>
        </c:scaling>
        <c:axPos val="r"/>
        <c:numFmt formatCode="0%" sourceLinked="0"/>
        <c:majorTickMark val="in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zh-CN"/>
          </a:p>
        </c:txPr>
        <c:crossAx val="79538816"/>
        <c:crosses val="max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noFill/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zh-CN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0.04098</cdr:x>
      <cdr:y>0.7027</cdr:y>
    </cdr:from>
    <cdr:to>
      <cdr:x>0.94262</cdr:x>
      <cdr:y>0.72</cdr:y>
    </cdr:to>
    <cdr:sp macro="" textlink="">
      <cdr:nvSpPr>
        <cdr:cNvPr id="3" name="直接连接符 2"/>
        <cdr:cNvSpPr/>
      </cdr:nvSpPr>
      <cdr:spPr>
        <a:xfrm xmlns:a="http://schemas.openxmlformats.org/drawingml/2006/main" rot="10800000" flipV="1">
          <a:off x="357189" y="1857385"/>
          <a:ext cx="7858179" cy="45719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FF0000"/>
          </a:solidFill>
          <a:prstDash val="sys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动作按钮: 第一张 6">
            <a:hlinkClick r:id="" action="ppaction://hlinkshowjump?jump=firstslide" highlightClick="1"/>
          </p:cNvPr>
          <p:cNvSpPr/>
          <p:nvPr userDrawn="1"/>
        </p:nvSpPr>
        <p:spPr>
          <a:xfrm>
            <a:off x="968570" y="5572140"/>
            <a:ext cx="714380" cy="714380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动作按钮: 后退或前一项 7">
            <a:hlinkClick r:id="" action="ppaction://hlinkshowjump?jump=firstslide" highlightClick="1"/>
          </p:cNvPr>
          <p:cNvSpPr/>
          <p:nvPr userDrawn="1"/>
        </p:nvSpPr>
        <p:spPr>
          <a:xfrm>
            <a:off x="6725650" y="5572140"/>
            <a:ext cx="714380" cy="714380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前进或下一项 8">
            <a:hlinkClick r:id="" action="ppaction://hlinkshowjump?jump=firstslide" highlightClick="1"/>
          </p:cNvPr>
          <p:cNvSpPr/>
          <p:nvPr userDrawn="1"/>
        </p:nvSpPr>
        <p:spPr>
          <a:xfrm>
            <a:off x="7448408" y="5572140"/>
            <a:ext cx="714380" cy="714380"/>
          </a:xfrm>
          <a:prstGeom prst="actionButtonForwardNex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642910" y="571480"/>
            <a:ext cx="7772400" cy="1470025"/>
          </a:xfrm>
        </p:spPr>
        <p:txBody>
          <a:bodyPr/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月市场总结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714480" y="2714620"/>
            <a:ext cx="1414450" cy="7143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4000" dirty="0" smtClean="0">
                <a:solidFill>
                  <a:srgbClr val="00B0F0"/>
                </a:solidFill>
                <a:hlinkClick r:id="rId2" action="ppaction://hlinksldjump"/>
              </a:rPr>
              <a:t>&lt;10T</a:t>
            </a:r>
            <a:endParaRPr lang="zh-CN" altLang="en-US" sz="4000" dirty="0">
              <a:solidFill>
                <a:srgbClr val="00B0F0"/>
              </a:solidFill>
              <a:hlinkClick r:id="rId2" action="ppaction://hlinksldjump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286380" y="2714620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00B0F0"/>
                </a:solidFill>
              </a:rPr>
              <a:t>10-20T</a:t>
            </a:r>
            <a:endParaRPr lang="zh-CN" altLang="en-US" sz="4000" dirty="0">
              <a:solidFill>
                <a:srgbClr val="00B0F0"/>
              </a:solidFill>
            </a:endParaRPr>
          </a:p>
        </p:txBody>
      </p:sp>
      <p:sp>
        <p:nvSpPr>
          <p:cNvPr id="5" name="TextBox 4">
            <a:hlinkClick r:id="rId4" action="ppaction://hlinksldjump"/>
          </p:cNvPr>
          <p:cNvSpPr txBox="1"/>
          <p:nvPr/>
        </p:nvSpPr>
        <p:spPr>
          <a:xfrm>
            <a:off x="1643042" y="4143380"/>
            <a:ext cx="1674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00B0F0"/>
                </a:solidFill>
              </a:rPr>
              <a:t>21-25T</a:t>
            </a:r>
            <a:endParaRPr lang="zh-CN" altLang="en-US" sz="4000" dirty="0">
              <a:solidFill>
                <a:srgbClr val="00B0F0"/>
              </a:solidFill>
            </a:endParaRPr>
          </a:p>
        </p:txBody>
      </p:sp>
      <p:sp>
        <p:nvSpPr>
          <p:cNvPr id="9" name="TextBox 8">
            <a:hlinkClick r:id="rId5" action="ppaction://hlinksldjump"/>
          </p:cNvPr>
          <p:cNvSpPr txBox="1"/>
          <p:nvPr/>
        </p:nvSpPr>
        <p:spPr>
          <a:xfrm>
            <a:off x="5214942" y="4143380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00B0F0"/>
                </a:solidFill>
              </a:rPr>
              <a:t>26T</a:t>
            </a:r>
            <a:r>
              <a:rPr lang="zh-CN" altLang="en-US" sz="4000" dirty="0" smtClean="0">
                <a:solidFill>
                  <a:srgbClr val="00B0F0"/>
                </a:solidFill>
              </a:rPr>
              <a:t>以上</a:t>
            </a:r>
            <a:endParaRPr lang="zh-CN" altLang="en-US" sz="40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 txBox="1">
            <a:spLocks/>
          </p:cNvSpPr>
          <p:nvPr/>
        </p:nvSpPr>
        <p:spPr>
          <a:xfrm>
            <a:off x="3857620" y="214290"/>
            <a:ext cx="1414450" cy="714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&lt;10T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85716" y="1000108"/>
          <a:ext cx="8572572" cy="1928830"/>
        </p:xfrm>
        <a:graphic>
          <a:graphicData uri="http://schemas.openxmlformats.org/drawingml/2006/table">
            <a:tbl>
              <a:tblPr/>
              <a:tblGrid>
                <a:gridCol w="476254"/>
                <a:gridCol w="476254"/>
                <a:gridCol w="476254"/>
                <a:gridCol w="476254"/>
                <a:gridCol w="476254"/>
                <a:gridCol w="476254"/>
                <a:gridCol w="476254"/>
                <a:gridCol w="476254"/>
                <a:gridCol w="476254"/>
                <a:gridCol w="476254"/>
                <a:gridCol w="476254"/>
                <a:gridCol w="476254"/>
                <a:gridCol w="476254"/>
                <a:gridCol w="476254"/>
                <a:gridCol w="476254"/>
                <a:gridCol w="476254"/>
                <a:gridCol w="476254"/>
                <a:gridCol w="476254"/>
              </a:tblGrid>
              <a:tr h="1928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&lt;10T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石家庄西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邯郸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石家庄东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邢台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保定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唐山南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秦皇岛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张家口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唐山沿海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衡水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迁安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沧州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承德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遵化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宽城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廊坊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合计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8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一公司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56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</a:tr>
              <a:tr h="1928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二公司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8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三公司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8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四公司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8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五公司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54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</a:tr>
              <a:tr h="1928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六公司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8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七公司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59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28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合计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50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50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8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占有率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45.5%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52.5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25.0%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33.3%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500.0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23.8%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Chart 2"/>
          <p:cNvGraphicFramePr>
            <a:graphicFrameLocks/>
          </p:cNvGraphicFramePr>
          <p:nvPr/>
        </p:nvGraphicFramePr>
        <p:xfrm>
          <a:off x="285720" y="3000372"/>
          <a:ext cx="8572560" cy="2928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3306" y="214290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00B0F0"/>
                </a:solidFill>
              </a:rPr>
              <a:t>10-20T</a:t>
            </a:r>
            <a:endParaRPr lang="zh-CN" altLang="en-US" sz="4000" dirty="0">
              <a:solidFill>
                <a:srgbClr val="00B0F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85720" y="928670"/>
          <a:ext cx="8572554" cy="1857390"/>
        </p:xfrm>
        <a:graphic>
          <a:graphicData uri="http://schemas.openxmlformats.org/drawingml/2006/table">
            <a:tbl>
              <a:tblPr/>
              <a:tblGrid>
                <a:gridCol w="476253"/>
                <a:gridCol w="476253"/>
                <a:gridCol w="476253"/>
                <a:gridCol w="476253"/>
                <a:gridCol w="476253"/>
                <a:gridCol w="476253"/>
                <a:gridCol w="476253"/>
                <a:gridCol w="476253"/>
                <a:gridCol w="476253"/>
                <a:gridCol w="476253"/>
                <a:gridCol w="476253"/>
                <a:gridCol w="476253"/>
                <a:gridCol w="476253"/>
                <a:gridCol w="476253"/>
                <a:gridCol w="476253"/>
                <a:gridCol w="476253"/>
                <a:gridCol w="476253"/>
                <a:gridCol w="476253"/>
              </a:tblGrid>
              <a:tr h="1857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10T-20T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石家庄东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唐山南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邢台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唐山沿海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邯郸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承德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宽城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石家庄西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迁安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沧州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衡水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遵化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保定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秦皇岛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张家口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廊坊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合计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一公司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二公司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8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三公司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四公司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五公司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六公司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七公司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合计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占有率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36.4%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11.1%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37.5%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14.3%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25.0%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25.0%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22.7%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Chart 2"/>
          <p:cNvGraphicFramePr>
            <a:graphicFrameLocks/>
          </p:cNvGraphicFramePr>
          <p:nvPr/>
        </p:nvGraphicFramePr>
        <p:xfrm>
          <a:off x="285720" y="2857496"/>
          <a:ext cx="8501122" cy="3214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14744" y="285728"/>
            <a:ext cx="1674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00B0F0"/>
                </a:solidFill>
              </a:rPr>
              <a:t>21-25T</a:t>
            </a:r>
            <a:endParaRPr lang="zh-CN" altLang="en-US" sz="4000" dirty="0">
              <a:solidFill>
                <a:srgbClr val="00B0F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28596" y="1000106"/>
          <a:ext cx="8286804" cy="1857390"/>
        </p:xfrm>
        <a:graphic>
          <a:graphicData uri="http://schemas.openxmlformats.org/drawingml/2006/table">
            <a:tbl>
              <a:tblPr/>
              <a:tblGrid>
                <a:gridCol w="460378"/>
                <a:gridCol w="460378"/>
                <a:gridCol w="460378"/>
                <a:gridCol w="460378"/>
                <a:gridCol w="460378"/>
                <a:gridCol w="460378"/>
                <a:gridCol w="460378"/>
                <a:gridCol w="460378"/>
                <a:gridCol w="460378"/>
                <a:gridCol w="460378"/>
                <a:gridCol w="460378"/>
                <a:gridCol w="460378"/>
                <a:gridCol w="460378"/>
                <a:gridCol w="460378"/>
                <a:gridCol w="460378"/>
                <a:gridCol w="460378"/>
                <a:gridCol w="460378"/>
                <a:gridCol w="460378"/>
              </a:tblGrid>
              <a:tr h="1857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21T-25T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邢台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宽城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石家庄东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石家庄西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保定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邯郸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承德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沧州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遵化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张家口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秦皇岛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唐山南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迁安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衡水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唐山沿海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廊坊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合计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一公司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二公司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三公司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四公司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五公司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六公司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七公司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D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合计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占有率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12.5%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42.9%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28.6%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8.3%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24.8%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Chart 2"/>
          <p:cNvGraphicFramePr>
            <a:graphicFrameLocks/>
          </p:cNvGraphicFramePr>
          <p:nvPr/>
        </p:nvGraphicFramePr>
        <p:xfrm>
          <a:off x="357158" y="3000372"/>
          <a:ext cx="8501122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7554" y="285728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00B0F0"/>
                </a:solidFill>
              </a:rPr>
              <a:t>26T</a:t>
            </a:r>
            <a:r>
              <a:rPr lang="zh-CN" altLang="en-US" sz="4000" dirty="0" smtClean="0">
                <a:solidFill>
                  <a:srgbClr val="00B0F0"/>
                </a:solidFill>
              </a:rPr>
              <a:t>以上</a:t>
            </a:r>
            <a:endParaRPr lang="zh-CN" altLang="en-US" sz="4000" dirty="0">
              <a:solidFill>
                <a:srgbClr val="00B0F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42840" y="1000108"/>
          <a:ext cx="8786880" cy="1785950"/>
        </p:xfrm>
        <a:graphic>
          <a:graphicData uri="http://schemas.openxmlformats.org/drawingml/2006/table">
            <a:tbl>
              <a:tblPr/>
              <a:tblGrid>
                <a:gridCol w="488160"/>
                <a:gridCol w="488160"/>
                <a:gridCol w="488160"/>
                <a:gridCol w="488160"/>
                <a:gridCol w="488160"/>
                <a:gridCol w="488160"/>
                <a:gridCol w="488160"/>
                <a:gridCol w="488160"/>
                <a:gridCol w="488160"/>
                <a:gridCol w="488160"/>
                <a:gridCol w="488160"/>
                <a:gridCol w="488160"/>
                <a:gridCol w="488160"/>
                <a:gridCol w="488160"/>
                <a:gridCol w="488160"/>
                <a:gridCol w="488160"/>
                <a:gridCol w="488160"/>
                <a:gridCol w="488160"/>
              </a:tblGrid>
              <a:tr h="1785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26T</a:t>
                      </a:r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以上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保定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张家口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沧州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邯郸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唐山南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秦皇岛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邢台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承德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石家庄东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石家庄西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廊坊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遵化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宽城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衡水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唐山沿海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迁安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合计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一公司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二公司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三公司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四公司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五公司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六公司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七公司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合计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占有率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28.6%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33.3%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33.3%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66.7%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24.2%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Chart 2"/>
          <p:cNvGraphicFramePr>
            <a:graphicFrameLocks/>
          </p:cNvGraphicFramePr>
          <p:nvPr/>
        </p:nvGraphicFramePr>
        <p:xfrm>
          <a:off x="142844" y="2928934"/>
          <a:ext cx="9001156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689</Words>
  <PresentationFormat>全屏显示(4:3)</PresentationFormat>
  <Paragraphs>791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4月市场总结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songyumei</cp:lastModifiedBy>
  <cp:revision>15</cp:revision>
  <dcterms:modified xsi:type="dcterms:W3CDTF">2011-05-17T02:36:04Z</dcterms:modified>
</cp:coreProperties>
</file>