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23395;&#24230;&#24635;&#32467;&#25968;&#2545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4.8362548347008032E-2"/>
          <c:y val="0.12892441787427669"/>
          <c:w val="0.89773758484569677"/>
          <c:h val="0.72781259540407339"/>
        </c:manualLayout>
      </c:layout>
      <c:barChart>
        <c:barDir val="col"/>
        <c:grouping val="stacked"/>
        <c:ser>
          <c:idx val="1"/>
          <c:order val="0"/>
          <c:tx>
            <c:strRef>
              <c:f>总需求!$A$57</c:f>
              <c:strCache>
                <c:ptCount val="1"/>
                <c:pt idx="0">
                  <c:v>日立</c:v>
                </c:pt>
              </c:strCache>
            </c:strRef>
          </c:tx>
          <c:spPr>
            <a:solidFill>
              <a:srgbClr val="FF66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总需求!$B$57:$Q$57</c:f>
              <c:numCache>
                <c:formatCode>General</c:formatCode>
                <c:ptCount val="16"/>
                <c:pt idx="0">
                  <c:v>16</c:v>
                </c:pt>
                <c:pt idx="1">
                  <c:v>52</c:v>
                </c:pt>
                <c:pt idx="2">
                  <c:v>13</c:v>
                </c:pt>
                <c:pt idx="3">
                  <c:v>14</c:v>
                </c:pt>
                <c:pt idx="4">
                  <c:v>19</c:v>
                </c:pt>
                <c:pt idx="5">
                  <c:v>11</c:v>
                </c:pt>
                <c:pt idx="6">
                  <c:v>19</c:v>
                </c:pt>
                <c:pt idx="7">
                  <c:v>25</c:v>
                </c:pt>
                <c:pt idx="8">
                  <c:v>36</c:v>
                </c:pt>
                <c:pt idx="9">
                  <c:v>20</c:v>
                </c:pt>
                <c:pt idx="10">
                  <c:v>10</c:v>
                </c:pt>
                <c:pt idx="11">
                  <c:v>25</c:v>
                </c:pt>
                <c:pt idx="12">
                  <c:v>17</c:v>
                </c:pt>
                <c:pt idx="13">
                  <c:v>6</c:v>
                </c:pt>
                <c:pt idx="14">
                  <c:v>3</c:v>
                </c:pt>
                <c:pt idx="15">
                  <c:v>0</c:v>
                </c:pt>
              </c:numCache>
            </c:numRef>
          </c:val>
        </c:ser>
        <c:ser>
          <c:idx val="0"/>
          <c:order val="1"/>
          <c:tx>
            <c:strRef>
              <c:f>总需求!$A$58</c:f>
              <c:strCache>
                <c:ptCount val="1"/>
                <c:pt idx="0">
                  <c:v>卡特</c:v>
                </c:pt>
              </c:strCache>
            </c:strRef>
          </c:tx>
          <c:spPr>
            <a:solidFill>
              <a:srgbClr val="FFCC99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总需求!$B$58:$Q$58</c:f>
              <c:numCache>
                <c:formatCode>General</c:formatCode>
                <c:ptCount val="16"/>
                <c:pt idx="0">
                  <c:v>10</c:v>
                </c:pt>
                <c:pt idx="1">
                  <c:v>9</c:v>
                </c:pt>
                <c:pt idx="2">
                  <c:v>11</c:v>
                </c:pt>
                <c:pt idx="3">
                  <c:v>6</c:v>
                </c:pt>
                <c:pt idx="4">
                  <c:v>1</c:v>
                </c:pt>
                <c:pt idx="5">
                  <c:v>7</c:v>
                </c:pt>
                <c:pt idx="6">
                  <c:v>5</c:v>
                </c:pt>
                <c:pt idx="7">
                  <c:v>11</c:v>
                </c:pt>
                <c:pt idx="8">
                  <c:v>13</c:v>
                </c:pt>
                <c:pt idx="9">
                  <c:v>12</c:v>
                </c:pt>
                <c:pt idx="10">
                  <c:v>9</c:v>
                </c:pt>
                <c:pt idx="11">
                  <c:v>11</c:v>
                </c:pt>
                <c:pt idx="12">
                  <c:v>5</c:v>
                </c:pt>
                <c:pt idx="13">
                  <c:v>0</c:v>
                </c:pt>
                <c:pt idx="14">
                  <c:v>4</c:v>
                </c:pt>
                <c:pt idx="15">
                  <c:v>0</c:v>
                </c:pt>
              </c:numCache>
            </c:numRef>
          </c:val>
        </c:ser>
        <c:ser>
          <c:idx val="9"/>
          <c:order val="2"/>
          <c:tx>
            <c:strRef>
              <c:f>总需求!$A$59</c:f>
              <c:strCache>
                <c:ptCount val="1"/>
                <c:pt idx="0">
                  <c:v>神钢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总需求!$B$59:$Q$59</c:f>
              <c:numCache>
                <c:formatCode>General</c:formatCode>
                <c:ptCount val="16"/>
                <c:pt idx="0">
                  <c:v>21</c:v>
                </c:pt>
                <c:pt idx="1">
                  <c:v>11</c:v>
                </c:pt>
                <c:pt idx="2">
                  <c:v>17</c:v>
                </c:pt>
                <c:pt idx="3">
                  <c:v>23</c:v>
                </c:pt>
                <c:pt idx="4">
                  <c:v>24</c:v>
                </c:pt>
                <c:pt idx="5">
                  <c:v>26</c:v>
                </c:pt>
                <c:pt idx="6">
                  <c:v>16</c:v>
                </c:pt>
                <c:pt idx="7">
                  <c:v>13</c:v>
                </c:pt>
                <c:pt idx="8">
                  <c:v>12</c:v>
                </c:pt>
                <c:pt idx="9">
                  <c:v>15</c:v>
                </c:pt>
                <c:pt idx="10">
                  <c:v>14</c:v>
                </c:pt>
                <c:pt idx="11">
                  <c:v>8</c:v>
                </c:pt>
                <c:pt idx="12">
                  <c:v>10</c:v>
                </c:pt>
                <c:pt idx="13">
                  <c:v>14</c:v>
                </c:pt>
                <c:pt idx="14">
                  <c:v>9</c:v>
                </c:pt>
                <c:pt idx="15">
                  <c:v>11</c:v>
                </c:pt>
              </c:numCache>
            </c:numRef>
          </c:val>
        </c:ser>
        <c:ser>
          <c:idx val="7"/>
          <c:order val="3"/>
          <c:tx>
            <c:strRef>
              <c:f>总需求!$A$60</c:f>
              <c:strCache>
                <c:ptCount val="1"/>
                <c:pt idx="0">
                  <c:v>斗山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总需求!$B$60:$Q$60</c:f>
              <c:numCache>
                <c:formatCode>General</c:formatCode>
                <c:ptCount val="16"/>
                <c:pt idx="0">
                  <c:v>38</c:v>
                </c:pt>
                <c:pt idx="1">
                  <c:v>16</c:v>
                </c:pt>
                <c:pt idx="2">
                  <c:v>44</c:v>
                </c:pt>
                <c:pt idx="3">
                  <c:v>21</c:v>
                </c:pt>
                <c:pt idx="4">
                  <c:v>17</c:v>
                </c:pt>
                <c:pt idx="5">
                  <c:v>8</c:v>
                </c:pt>
                <c:pt idx="6">
                  <c:v>0</c:v>
                </c:pt>
                <c:pt idx="7">
                  <c:v>0</c:v>
                </c:pt>
                <c:pt idx="8">
                  <c:v>12</c:v>
                </c:pt>
                <c:pt idx="9">
                  <c:v>0</c:v>
                </c:pt>
                <c:pt idx="10">
                  <c:v>21</c:v>
                </c:pt>
                <c:pt idx="11">
                  <c:v>0</c:v>
                </c:pt>
                <c:pt idx="12">
                  <c:v>2</c:v>
                </c:pt>
                <c:pt idx="13">
                  <c:v>2</c:v>
                </c:pt>
                <c:pt idx="14">
                  <c:v>14</c:v>
                </c:pt>
                <c:pt idx="15">
                  <c:v>0</c:v>
                </c:pt>
              </c:numCache>
            </c:numRef>
          </c:val>
        </c:ser>
        <c:ser>
          <c:idx val="8"/>
          <c:order val="4"/>
          <c:tx>
            <c:strRef>
              <c:f>总需求!$A$61</c:f>
              <c:strCache>
                <c:ptCount val="1"/>
                <c:pt idx="0">
                  <c:v>现代</c:v>
                </c:pt>
              </c:strCache>
            </c:strRef>
          </c:tx>
          <c:spPr>
            <a:solidFill>
              <a:srgbClr val="FFCC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总需求!$B$61:$Q$61</c:f>
              <c:numCache>
                <c:formatCode>General</c:formatCode>
                <c:ptCount val="16"/>
                <c:pt idx="0">
                  <c:v>34</c:v>
                </c:pt>
                <c:pt idx="1">
                  <c:v>9</c:v>
                </c:pt>
                <c:pt idx="2">
                  <c:v>2</c:v>
                </c:pt>
                <c:pt idx="3">
                  <c:v>31</c:v>
                </c:pt>
                <c:pt idx="4">
                  <c:v>35</c:v>
                </c:pt>
                <c:pt idx="5">
                  <c:v>23</c:v>
                </c:pt>
                <c:pt idx="6">
                  <c:v>28</c:v>
                </c:pt>
                <c:pt idx="7">
                  <c:v>1</c:v>
                </c:pt>
                <c:pt idx="8">
                  <c:v>8</c:v>
                </c:pt>
                <c:pt idx="9">
                  <c:v>19</c:v>
                </c:pt>
                <c:pt idx="10">
                  <c:v>8</c:v>
                </c:pt>
                <c:pt idx="11">
                  <c:v>0</c:v>
                </c:pt>
                <c:pt idx="12">
                  <c:v>5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2"/>
          <c:order val="5"/>
          <c:tx>
            <c:strRef>
              <c:f>总需求!$A$62</c:f>
              <c:strCache>
                <c:ptCount val="1"/>
                <c:pt idx="0">
                  <c:v>沃尔沃</c:v>
                </c:pt>
              </c:strCache>
            </c:strRef>
          </c:tx>
          <c:spPr>
            <a:solidFill>
              <a:srgbClr val="3333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总需求!$B$62:$Q$62</c:f>
              <c:numCache>
                <c:formatCode>General</c:formatCode>
                <c:ptCount val="16"/>
                <c:pt idx="0">
                  <c:v>9</c:v>
                </c:pt>
                <c:pt idx="1">
                  <c:v>4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19</c:v>
                </c:pt>
                <c:pt idx="6">
                  <c:v>10</c:v>
                </c:pt>
                <c:pt idx="7">
                  <c:v>4</c:v>
                </c:pt>
                <c:pt idx="8">
                  <c:v>1</c:v>
                </c:pt>
                <c:pt idx="9">
                  <c:v>5</c:v>
                </c:pt>
                <c:pt idx="10">
                  <c:v>7</c:v>
                </c:pt>
                <c:pt idx="11">
                  <c:v>18</c:v>
                </c:pt>
                <c:pt idx="12">
                  <c:v>2</c:v>
                </c:pt>
                <c:pt idx="13">
                  <c:v>9</c:v>
                </c:pt>
                <c:pt idx="14">
                  <c:v>2</c:v>
                </c:pt>
                <c:pt idx="15">
                  <c:v>0</c:v>
                </c:pt>
              </c:numCache>
            </c:numRef>
          </c:val>
        </c:ser>
        <c:ser>
          <c:idx val="3"/>
          <c:order val="6"/>
          <c:tx>
            <c:strRef>
              <c:f>总需求!$A$63</c:f>
              <c:strCache>
                <c:ptCount val="1"/>
                <c:pt idx="0">
                  <c:v>小松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总需求!$B$63:$Q$63</c:f>
              <c:numCache>
                <c:formatCode>General</c:formatCode>
                <c:ptCount val="16"/>
                <c:pt idx="0">
                  <c:v>25</c:v>
                </c:pt>
                <c:pt idx="1">
                  <c:v>49</c:v>
                </c:pt>
                <c:pt idx="2">
                  <c:v>53</c:v>
                </c:pt>
                <c:pt idx="3">
                  <c:v>33</c:v>
                </c:pt>
                <c:pt idx="4">
                  <c:v>19</c:v>
                </c:pt>
                <c:pt idx="5">
                  <c:v>20</c:v>
                </c:pt>
                <c:pt idx="6">
                  <c:v>35</c:v>
                </c:pt>
                <c:pt idx="7">
                  <c:v>47</c:v>
                </c:pt>
                <c:pt idx="8">
                  <c:v>15</c:v>
                </c:pt>
                <c:pt idx="9">
                  <c:v>26</c:v>
                </c:pt>
                <c:pt idx="10">
                  <c:v>16</c:v>
                </c:pt>
                <c:pt idx="11">
                  <c:v>22</c:v>
                </c:pt>
                <c:pt idx="12">
                  <c:v>15</c:v>
                </c:pt>
                <c:pt idx="13">
                  <c:v>11</c:v>
                </c:pt>
                <c:pt idx="14">
                  <c:v>4</c:v>
                </c:pt>
                <c:pt idx="15">
                  <c:v>8</c:v>
                </c:pt>
              </c:numCache>
            </c:numRef>
          </c:val>
        </c:ser>
        <c:overlap val="100"/>
        <c:axId val="81615104"/>
        <c:axId val="80084992"/>
      </c:barChart>
      <c:lineChart>
        <c:grouping val="standard"/>
        <c:ser>
          <c:idx val="6"/>
          <c:order val="7"/>
          <c:tx>
            <c:strRef>
              <c:f>总需求!$A$65</c:f>
              <c:strCache>
                <c:ptCount val="1"/>
                <c:pt idx="0">
                  <c:v>占有率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7049240618055068E-2"/>
                  <c:y val="-9.2017405704549068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3034413851515671E-2"/>
                  <c:y val="-0.10423067799643403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531487368503401E-2"/>
                  <c:y val="-0.1079370061158105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9141158491036231E-2"/>
                  <c:y val="-0.13291048165263974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339934520904461E-2"/>
                  <c:y val="-0.10416923869797996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4213885014663865E-2"/>
                  <c:y val="-7.432734211825337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7437945047103928E-2"/>
                  <c:y val="-9.480316641380226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2.8935018564091652E-2"/>
                  <c:y val="-8.1581112369251502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8022571854258133E-2"/>
                  <c:y val="-6.5330246243978513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6075889889180456E-2"/>
                  <c:y val="-4.4355775029033533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1.9993361962415798E-2"/>
                  <c:y val="1.4820345732645493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2.6316031675249211E-2"/>
                  <c:y val="-1.6482487102905261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2.3342516630727589E-2"/>
                  <c:y val="5.8828853289895778E-4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0355725511037266E-2"/>
                  <c:y val="1.647886686577971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2.482544608223429E-2"/>
                  <c:y val="-1.1494252873563218E-2"/>
                </c:manualLayout>
              </c:layout>
              <c:showVal val="1"/>
            </c:dLbl>
            <c:dLbl>
              <c:idx val="15"/>
              <c:layout>
                <c:manualLayout>
                  <c:x val="-2.0687871735195242E-2"/>
                  <c:y val="-5.1724137931034524E-2"/>
                </c:manualLayout>
              </c:layout>
              <c:showVal val="1"/>
            </c:dLbl>
            <c:dLbl>
              <c:idx val="16"/>
              <c:layout>
                <c:manualLayout>
                  <c:x val="-3.1064047891922811E-2"/>
                  <c:y val="-0.10355898887175437"/>
                </c:manualLayout>
              </c:layout>
              <c:dLblPos val="r"/>
              <c:showVal val="1"/>
            </c:dLbl>
            <c:numFmt formatCode="0.0%" sourceLinked="0"/>
            <c:spPr>
              <a:solidFill>
                <a:srgbClr val="800080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900" b="0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zh-CN"/>
              </a:p>
            </c:txPr>
            <c:showVal val="1"/>
          </c:dLbls>
          <c:cat>
            <c:strRef>
              <c:f>总需求!$B$56:$Q$56</c:f>
              <c:strCache>
                <c:ptCount val="16"/>
                <c:pt idx="0">
                  <c:v>石家庄西</c:v>
                </c:pt>
                <c:pt idx="1">
                  <c:v>迁安</c:v>
                </c:pt>
                <c:pt idx="2">
                  <c:v>保定</c:v>
                </c:pt>
                <c:pt idx="3">
                  <c:v>石家庄东</c:v>
                </c:pt>
                <c:pt idx="4">
                  <c:v>邢台</c:v>
                </c:pt>
                <c:pt idx="5">
                  <c:v>邯郸</c:v>
                </c:pt>
                <c:pt idx="6">
                  <c:v>秦皇岛</c:v>
                </c:pt>
                <c:pt idx="7">
                  <c:v>承德</c:v>
                </c:pt>
                <c:pt idx="8">
                  <c:v>遵化</c:v>
                </c:pt>
                <c:pt idx="9">
                  <c:v>张家口</c:v>
                </c:pt>
                <c:pt idx="10">
                  <c:v>唐山南</c:v>
                </c:pt>
                <c:pt idx="11">
                  <c:v>宽城</c:v>
                </c:pt>
                <c:pt idx="12">
                  <c:v>沿海</c:v>
                </c:pt>
                <c:pt idx="13">
                  <c:v>沧州</c:v>
                </c:pt>
                <c:pt idx="14">
                  <c:v>衡水</c:v>
                </c:pt>
                <c:pt idx="15">
                  <c:v>廊坊</c:v>
                </c:pt>
              </c:strCache>
            </c:strRef>
          </c:cat>
          <c:val>
            <c:numRef>
              <c:f>总需求!$B$65:$Q$65</c:f>
              <c:numCache>
                <c:formatCode>0.0%</c:formatCode>
                <c:ptCount val="16"/>
                <c:pt idx="0">
                  <c:v>0.16339869281045771</c:v>
                </c:pt>
                <c:pt idx="1">
                  <c:v>0.32666666666666777</c:v>
                </c:pt>
                <c:pt idx="2">
                  <c:v>0.35810810810810811</c:v>
                </c:pt>
                <c:pt idx="3">
                  <c:v>0.24264705882352941</c:v>
                </c:pt>
                <c:pt idx="4">
                  <c:v>0.15447154471544741</c:v>
                </c:pt>
                <c:pt idx="5">
                  <c:v>0.17543859649122875</c:v>
                </c:pt>
                <c:pt idx="6">
                  <c:v>0.30973451327433632</c:v>
                </c:pt>
                <c:pt idx="7">
                  <c:v>0.46534653465346537</c:v>
                </c:pt>
                <c:pt idx="8">
                  <c:v>0.15463917525773196</c:v>
                </c:pt>
                <c:pt idx="9">
                  <c:v>0.26804123711340205</c:v>
                </c:pt>
                <c:pt idx="10">
                  <c:v>0.18823529411764769</c:v>
                </c:pt>
                <c:pt idx="11">
                  <c:v>0.26190476190476336</c:v>
                </c:pt>
                <c:pt idx="12">
                  <c:v>0.26785714285714285</c:v>
                </c:pt>
                <c:pt idx="13">
                  <c:v>0.26190476190476336</c:v>
                </c:pt>
                <c:pt idx="14">
                  <c:v>0.1111111111111111</c:v>
                </c:pt>
                <c:pt idx="15">
                  <c:v>0.42105263157894801</c:v>
                </c:pt>
              </c:numCache>
            </c:numRef>
          </c:val>
        </c:ser>
        <c:marker val="1"/>
        <c:axId val="80086528"/>
        <c:axId val="80088064"/>
      </c:lineChart>
      <c:catAx>
        <c:axId val="81615104"/>
        <c:scaling>
          <c:orientation val="minMax"/>
        </c:scaling>
        <c:axPos val="b"/>
        <c:numFmt formatCode="General" sourceLinked="1"/>
        <c:majorTickMark val="in"/>
        <c:tickLblPos val="none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80084992"/>
        <c:crosses val="autoZero"/>
        <c:lblAlgn val="ctr"/>
        <c:lblOffset val="100"/>
        <c:tickLblSkip val="1"/>
        <c:tickMarkSkip val="1"/>
      </c:catAx>
      <c:valAx>
        <c:axId val="80084992"/>
        <c:scaling>
          <c:orientation val="minMax"/>
        </c:scaling>
        <c:axPos val="l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81615104"/>
        <c:crosses val="autoZero"/>
        <c:crossBetween val="between"/>
      </c:valAx>
      <c:catAx>
        <c:axId val="80086528"/>
        <c:scaling>
          <c:orientation val="minMax"/>
        </c:scaling>
        <c:delete val="1"/>
        <c:axPos val="b"/>
        <c:tickLblPos val="nextTo"/>
        <c:crossAx val="80088064"/>
        <c:crosses val="autoZero"/>
        <c:lblAlgn val="ctr"/>
        <c:lblOffset val="100"/>
      </c:catAx>
      <c:valAx>
        <c:axId val="80088064"/>
        <c:scaling>
          <c:orientation val="minMax"/>
        </c:scaling>
        <c:axPos val="r"/>
        <c:numFmt formatCode="0%" sourceLinked="0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80086528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hart 2"/>
          <p:cNvGraphicFramePr>
            <a:graphicFrameLocks/>
          </p:cNvGraphicFramePr>
          <p:nvPr/>
        </p:nvGraphicFramePr>
        <p:xfrm>
          <a:off x="357158" y="3071810"/>
          <a:ext cx="8429684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71670" y="357167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b="1" dirty="0">
              <a:solidFill>
                <a:srgbClr val="213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357167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13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r>
              <a:rPr lang="zh-CN" altLang="en-US" sz="2800" b="1" dirty="0" smtClean="0">
                <a:solidFill>
                  <a:srgbClr val="213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年河北各地区分析</a:t>
            </a:r>
            <a:endParaRPr lang="zh-CN" altLang="en-US" sz="2800" b="1" dirty="0">
              <a:solidFill>
                <a:srgbClr val="213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785786" y="4357693"/>
            <a:ext cx="7572428" cy="71438"/>
          </a:xfrm>
          <a:prstGeom prst="line">
            <a:avLst/>
          </a:prstGeom>
          <a:ln w="25400" cmpd="sng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标注 11"/>
          <p:cNvSpPr/>
          <p:nvPr/>
        </p:nvSpPr>
        <p:spPr>
          <a:xfrm>
            <a:off x="7358082" y="3786190"/>
            <a:ext cx="642942" cy="357190"/>
          </a:xfrm>
          <a:prstGeom prst="wedgeRoundRectCallout">
            <a:avLst>
              <a:gd name="adj1" fmla="val -23796"/>
              <a:gd name="adj2" fmla="val 99834"/>
              <a:gd name="adj3" fmla="val 16667"/>
            </a:avLst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/>
                </a:solidFill>
              </a:rPr>
              <a:t>25.9%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00034" y="3071810"/>
            <a:ext cx="928694" cy="500066"/>
          </a:xfrm>
          <a:prstGeom prst="wedgeRoundRectCallout">
            <a:avLst>
              <a:gd name="adj1" fmla="val -1439"/>
              <a:gd name="adj2" fmla="val 79643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800" dirty="0" smtClean="0">
                <a:solidFill>
                  <a:schemeClr val="tx1"/>
                </a:solidFill>
              </a:rPr>
              <a:t>四公司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24.7%</a:t>
            </a:r>
          </a:p>
          <a:p>
            <a:r>
              <a:rPr lang="zh-CN" altLang="en-US" sz="800" dirty="0" smtClean="0">
                <a:solidFill>
                  <a:schemeClr val="tx1"/>
                </a:solidFill>
              </a:rPr>
              <a:t>五公司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22.1%</a:t>
            </a:r>
          </a:p>
          <a:p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16.3%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1142976" y="3143248"/>
            <a:ext cx="857256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34.7%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32.7%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四公司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10.7%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6643702" y="4000504"/>
            <a:ext cx="928694" cy="428628"/>
          </a:xfrm>
          <a:prstGeom prst="wedgeRoundRectCallout">
            <a:avLst>
              <a:gd name="adj1" fmla="val -11102"/>
              <a:gd name="adj2" fmla="val 152215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33.3%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26.2%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六公司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21.4%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1571604" y="3071810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35.8%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四公司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29.7%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11.5%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2000232" y="3214686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24.3%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五公司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22.8%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16.9%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2500298" y="3429000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五公司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28.5%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19.5%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15.4%</a:t>
            </a:r>
          </a:p>
        </p:txBody>
      </p:sp>
      <p:sp>
        <p:nvSpPr>
          <p:cNvPr id="26" name="圆角矩形标注 25"/>
          <p:cNvSpPr/>
          <p:nvPr/>
        </p:nvSpPr>
        <p:spPr>
          <a:xfrm>
            <a:off x="3000364" y="3429000"/>
            <a:ext cx="857256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22.8%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五公司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20.2%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17.5%</a:t>
            </a:r>
          </a:p>
        </p:txBody>
      </p:sp>
      <p:sp>
        <p:nvSpPr>
          <p:cNvPr id="29" name="圆角矩形标注 28"/>
          <p:cNvSpPr/>
          <p:nvPr/>
        </p:nvSpPr>
        <p:spPr>
          <a:xfrm>
            <a:off x="3428992" y="3429000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31.0%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五公司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24.8%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16.8%</a:t>
            </a:r>
          </a:p>
        </p:txBody>
      </p:sp>
      <p:sp>
        <p:nvSpPr>
          <p:cNvPr id="30" name="圆角矩形标注 29"/>
          <p:cNvSpPr/>
          <p:nvPr/>
        </p:nvSpPr>
        <p:spPr>
          <a:xfrm>
            <a:off x="3929058" y="3786190"/>
            <a:ext cx="857256" cy="428628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46.5%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24.8%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12.9%</a:t>
            </a:r>
          </a:p>
        </p:txBody>
      </p:sp>
      <p:sp>
        <p:nvSpPr>
          <p:cNvPr id="31" name="圆角矩形标注 30"/>
          <p:cNvSpPr/>
          <p:nvPr/>
        </p:nvSpPr>
        <p:spPr>
          <a:xfrm>
            <a:off x="4357686" y="3714752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37.1%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15.5%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二公司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13.4%</a:t>
            </a:r>
          </a:p>
        </p:txBody>
      </p:sp>
      <p:sp>
        <p:nvSpPr>
          <p:cNvPr id="32" name="圆角矩形标注 31"/>
          <p:cNvSpPr/>
          <p:nvPr/>
        </p:nvSpPr>
        <p:spPr>
          <a:xfrm>
            <a:off x="4857752" y="3571876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26.8%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20.6%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二公司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19.6%</a:t>
            </a:r>
          </a:p>
        </p:txBody>
      </p:sp>
      <p:sp>
        <p:nvSpPr>
          <p:cNvPr id="33" name="圆角矩形标注 32"/>
          <p:cNvSpPr/>
          <p:nvPr/>
        </p:nvSpPr>
        <p:spPr>
          <a:xfrm>
            <a:off x="5286380" y="3786190"/>
            <a:ext cx="928694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四公司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24.7%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18.8%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16.5%</a:t>
            </a:r>
          </a:p>
        </p:txBody>
      </p:sp>
      <p:sp>
        <p:nvSpPr>
          <p:cNvPr id="34" name="圆角矩形标注 33"/>
          <p:cNvSpPr/>
          <p:nvPr/>
        </p:nvSpPr>
        <p:spPr>
          <a:xfrm>
            <a:off x="5715008" y="3643314"/>
            <a:ext cx="1000132" cy="500066"/>
          </a:xfrm>
          <a:prstGeom prst="wedgeRoundRectCallout">
            <a:avLst>
              <a:gd name="adj1" fmla="val -14190"/>
              <a:gd name="adj2" fmla="val 7862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29.8%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26.2%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六公司</a:t>
            </a:r>
            <a:r>
              <a:rPr lang="en-US" altLang="zh-CN" sz="800" dirty="0" smtClean="0">
                <a:solidFill>
                  <a:schemeClr val="tx1"/>
                </a:solidFill>
              </a:rPr>
              <a:t>21.4%</a:t>
            </a:r>
          </a:p>
        </p:txBody>
      </p:sp>
      <p:sp>
        <p:nvSpPr>
          <p:cNvPr id="35" name="圆角矩形标注 34"/>
          <p:cNvSpPr/>
          <p:nvPr/>
        </p:nvSpPr>
        <p:spPr>
          <a:xfrm>
            <a:off x="6215074" y="4071942"/>
            <a:ext cx="1071570" cy="500066"/>
          </a:xfrm>
          <a:prstGeom prst="wedgeRoundRectCallout">
            <a:avLst>
              <a:gd name="adj1" fmla="val -17906"/>
              <a:gd name="adj2" fmla="val 7639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一公司 </a:t>
            </a:r>
            <a:r>
              <a:rPr lang="en-US" altLang="zh-CN" sz="800" b="1" dirty="0" smtClean="0">
                <a:solidFill>
                  <a:schemeClr val="tx1"/>
                </a:solidFill>
              </a:rPr>
              <a:t>30.4</a:t>
            </a:r>
            <a:r>
              <a:rPr lang="en-US" altLang="zh-CN" sz="800" dirty="0" smtClean="0">
                <a:solidFill>
                  <a:schemeClr val="tx1"/>
                </a:solidFill>
              </a:rPr>
              <a:t>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 </a:t>
            </a:r>
            <a:r>
              <a:rPr lang="en-US" altLang="zh-CN" sz="800" dirty="0" smtClean="0">
                <a:solidFill>
                  <a:schemeClr val="tx1"/>
                </a:solidFill>
              </a:rPr>
              <a:t>26.8%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17.9%</a:t>
            </a:r>
          </a:p>
        </p:txBody>
      </p:sp>
      <p:sp>
        <p:nvSpPr>
          <p:cNvPr id="36" name="圆角矩形标注 35"/>
          <p:cNvSpPr/>
          <p:nvPr/>
        </p:nvSpPr>
        <p:spPr>
          <a:xfrm>
            <a:off x="7143768" y="4286256"/>
            <a:ext cx="857256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四公司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38.9%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38.9%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11.1%</a:t>
            </a:r>
          </a:p>
        </p:txBody>
      </p:sp>
      <p:sp>
        <p:nvSpPr>
          <p:cNvPr id="37" name="圆角矩形标注 36"/>
          <p:cNvSpPr/>
          <p:nvPr/>
        </p:nvSpPr>
        <p:spPr>
          <a:xfrm>
            <a:off x="7643834" y="4429132"/>
            <a:ext cx="857256" cy="500066"/>
          </a:xfrm>
          <a:prstGeom prst="wedgeRoundRectCallout">
            <a:avLst>
              <a:gd name="adj1" fmla="val -7500"/>
              <a:gd name="adj2" fmla="val 7416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三公司</a:t>
            </a:r>
            <a:r>
              <a:rPr lang="en-US" altLang="zh-CN" sz="800" dirty="0" smtClean="0">
                <a:solidFill>
                  <a:schemeClr val="tx1"/>
                </a:solidFill>
              </a:rPr>
              <a:t>57.9%</a:t>
            </a:r>
          </a:p>
          <a:p>
            <a:pPr algn="ctr"/>
            <a:r>
              <a:rPr lang="zh-CN" altLang="en-US" sz="800" dirty="0" smtClean="0">
                <a:solidFill>
                  <a:schemeClr val="tx1"/>
                </a:solidFill>
              </a:rPr>
              <a:t>七公司</a:t>
            </a:r>
            <a:r>
              <a:rPr lang="en-US" altLang="zh-CN" sz="800" dirty="0" smtClean="0">
                <a:solidFill>
                  <a:schemeClr val="tx1"/>
                </a:solidFill>
              </a:rPr>
              <a:t>42.1%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2910" y="5715016"/>
            <a:ext cx="6429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石家庄西</a:t>
            </a:r>
            <a:endParaRPr lang="zh-CN" altLang="en-US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285852" y="5715016"/>
            <a:ext cx="500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迁安</a:t>
            </a:r>
            <a:endParaRPr lang="zh-CN" altLang="en-US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1714480" y="5715016"/>
            <a:ext cx="500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保定</a:t>
            </a:r>
            <a:endParaRPr lang="zh-CN" altLang="en-US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2071670" y="5715016"/>
            <a:ext cx="7143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石家庄东</a:t>
            </a:r>
            <a:endParaRPr lang="zh-CN" altLang="en-US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2714612" y="5715016"/>
            <a:ext cx="500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邢台</a:t>
            </a:r>
            <a:endParaRPr lang="zh-CN" altLang="en-US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3071802" y="5715016"/>
            <a:ext cx="500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邯郸</a:t>
            </a:r>
            <a:endParaRPr lang="zh-CN" altLang="en-US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3527264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秦皇岛</a:t>
            </a:r>
            <a:endParaRPr lang="zh-CN" altLang="en-US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4054164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承德</a:t>
            </a:r>
            <a:endParaRPr lang="zh-CN" altLang="en-US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4500562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遵化</a:t>
            </a:r>
            <a:endParaRPr lang="zh-CN" altLang="en-US" sz="900" dirty="0"/>
          </a:p>
        </p:txBody>
      </p:sp>
      <p:sp>
        <p:nvSpPr>
          <p:cNvPr id="49" name="TextBox 48"/>
          <p:cNvSpPr txBox="1"/>
          <p:nvPr/>
        </p:nvSpPr>
        <p:spPr>
          <a:xfrm>
            <a:off x="4929190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张家口</a:t>
            </a:r>
            <a:endParaRPr lang="zh-CN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5429256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唐山南</a:t>
            </a:r>
            <a:endParaRPr lang="zh-CN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5945005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宽城</a:t>
            </a:r>
            <a:endParaRPr lang="zh-CN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6329029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沿海</a:t>
            </a:r>
            <a:endParaRPr lang="zh-CN" altLang="en-US" sz="900" dirty="0"/>
          </a:p>
        </p:txBody>
      </p:sp>
      <p:sp>
        <p:nvSpPr>
          <p:cNvPr id="53" name="TextBox 52"/>
          <p:cNvSpPr txBox="1"/>
          <p:nvPr/>
        </p:nvSpPr>
        <p:spPr>
          <a:xfrm>
            <a:off x="6862548" y="5715016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沧州</a:t>
            </a:r>
            <a:endParaRPr lang="zh-CN" altLang="en-US" sz="900" dirty="0"/>
          </a:p>
        </p:txBody>
      </p:sp>
      <p:sp>
        <p:nvSpPr>
          <p:cNvPr id="54" name="TextBox 53"/>
          <p:cNvSpPr txBox="1"/>
          <p:nvPr/>
        </p:nvSpPr>
        <p:spPr>
          <a:xfrm>
            <a:off x="7358082" y="5723722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衡水</a:t>
            </a:r>
            <a:endParaRPr lang="zh-CN" altLang="en-US" sz="900" dirty="0"/>
          </a:p>
        </p:txBody>
      </p:sp>
      <p:sp>
        <p:nvSpPr>
          <p:cNvPr id="55" name="TextBox 54"/>
          <p:cNvSpPr txBox="1"/>
          <p:nvPr/>
        </p:nvSpPr>
        <p:spPr>
          <a:xfrm>
            <a:off x="7929586" y="5734873"/>
            <a:ext cx="57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/>
              <a:t>廊坊</a:t>
            </a:r>
            <a:endParaRPr lang="zh-CN" altLang="en-US" sz="900" dirty="0"/>
          </a:p>
        </p:txBody>
      </p:sp>
      <p:sp>
        <p:nvSpPr>
          <p:cNvPr id="56" name="矩形 55"/>
          <p:cNvSpPr/>
          <p:nvPr/>
        </p:nvSpPr>
        <p:spPr>
          <a:xfrm>
            <a:off x="642910" y="5715016"/>
            <a:ext cx="571504" cy="214314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7362614" y="5734873"/>
            <a:ext cx="428628" cy="214314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411486" y="5715016"/>
            <a:ext cx="500066" cy="214314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572000" y="5715016"/>
            <a:ext cx="428628" cy="214314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2143108" y="5715016"/>
            <a:ext cx="1357322" cy="214314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1" name="表格 60"/>
          <p:cNvGraphicFramePr>
            <a:graphicFrameLocks noGrp="1"/>
          </p:cNvGraphicFramePr>
          <p:nvPr/>
        </p:nvGraphicFramePr>
        <p:xfrm>
          <a:off x="428597" y="1000108"/>
          <a:ext cx="8286813" cy="1881675"/>
        </p:xfrm>
        <a:graphic>
          <a:graphicData uri="http://schemas.openxmlformats.org/drawingml/2006/table">
            <a:tbl>
              <a:tblPr/>
              <a:tblGrid>
                <a:gridCol w="615591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  <a:gridCol w="426179"/>
              </a:tblGrid>
              <a:tr h="1785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迁安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保定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石家庄东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邢台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邯郸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秦皇岛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承德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遵化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张家口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宽城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沿海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沧州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衡水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廊坊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其他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一公司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二公司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三公司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四公司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五公司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六公司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七公司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33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136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114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占有率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32.7%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35.8%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24.3%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17.5%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31.0%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46.5%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26.8%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18.8%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26.2%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26.8%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26.2%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44.0%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25.9%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465</Words>
  <PresentationFormat>全屏显示(4:3)</PresentationFormat>
  <Paragraphs>271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songyumei</cp:lastModifiedBy>
  <cp:revision>12</cp:revision>
  <dcterms:modified xsi:type="dcterms:W3CDTF">2011-05-17T08:27:30Z</dcterms:modified>
</cp:coreProperties>
</file>